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ink/ink1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8" r:id="rId1"/>
  </p:sldMasterIdLst>
  <p:notesMasterIdLst>
    <p:notesMasterId r:id="rId14"/>
  </p:notesMasterIdLst>
  <p:sldIdLst>
    <p:sldId id="10099" r:id="rId2"/>
    <p:sldId id="10233" r:id="rId3"/>
    <p:sldId id="10234" r:id="rId4"/>
    <p:sldId id="10235" r:id="rId5"/>
    <p:sldId id="10236" r:id="rId6"/>
    <p:sldId id="10225" r:id="rId7"/>
    <p:sldId id="10229" r:id="rId8"/>
    <p:sldId id="10230" r:id="rId9"/>
    <p:sldId id="10227" r:id="rId10"/>
    <p:sldId id="10231" r:id="rId11"/>
    <p:sldId id="10232" r:id="rId12"/>
    <p:sldId id="1014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DCF8"/>
    <a:srgbClr val="1847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75EC29-BAEF-E34F-BB82-DD3DC3DC4ACE}" v="1" dt="2021-09-13T16:09:11.4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46"/>
    <p:restoredTop sz="96190"/>
  </p:normalViewPr>
  <p:slideViewPr>
    <p:cSldViewPr snapToGrid="0" snapToObjects="1">
      <p:cViewPr varScale="1">
        <p:scale>
          <a:sx n="119" d="100"/>
          <a:sy n="119" d="100"/>
        </p:scale>
        <p:origin x="9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829CF-2C1B-8F46-9099-675FA3085281}" type="datetimeFigureOut">
              <a:rPr lang="en-US" smtClean="0"/>
              <a:t>9/7/21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7E86D-3B7A-BB41-9049-D506B09EE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34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E86D-3B7A-BB41-9049-D506B09EEE1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66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E86D-3B7A-BB41-9049-D506B09EEE1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66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E86D-3B7A-BB41-9049-D506B09EEE1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66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96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62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446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DCDC53-603A-40A5-A8CC-0073D40D11EF}"/>
              </a:ext>
            </a:extLst>
          </p:cNvPr>
          <p:cNvSpPr/>
          <p:nvPr userDrawn="1"/>
        </p:nvSpPr>
        <p:spPr>
          <a:xfrm rot="2700000">
            <a:off x="1633012" y="1229961"/>
            <a:ext cx="3535790" cy="7516105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rgbClr val="0070C0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4666" y="1582578"/>
            <a:ext cx="4997704" cy="1234440"/>
          </a:xfrm>
        </p:spPr>
        <p:txBody>
          <a:bodyPr wrap="square" anchor="b"/>
          <a:lstStyle>
            <a:lvl1pPr algn="l">
              <a:defRPr sz="4000" b="0" i="0" cap="none" baseline="0">
                <a:solidFill>
                  <a:schemeClr val="accent1"/>
                </a:solidFill>
                <a:latin typeface="Metropoli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4665" y="2867280"/>
            <a:ext cx="5117785" cy="416403"/>
          </a:xfrm>
        </p:spPr>
        <p:txBody>
          <a:bodyPr/>
          <a:lstStyle>
            <a:lvl1pPr marL="0" indent="0" algn="l">
              <a:buNone/>
              <a:defRPr sz="2400" b="0" i="0">
                <a:solidFill>
                  <a:schemeClr val="accent6"/>
                </a:solidFill>
                <a:latin typeface="Metropoli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4665" y="4737426"/>
            <a:ext cx="3658553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4665" y="5138746"/>
            <a:ext cx="3658553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Role, Company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4665" y="5494347"/>
            <a:ext cx="3658553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62161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58081" y="4877099"/>
                <a:ext cx="7920" cy="792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Freeform: Shape 45">
            <a:extLst>
              <a:ext uri="{FF2B5EF4-FFF2-40B4-BE49-F238E27FC236}">
                <a16:creationId xmlns:a16="http://schemas.microsoft.com/office/drawing/2014/main" id="{A004FB06-BED5-8F49-85ED-279187B50189}"/>
              </a:ext>
            </a:extLst>
          </p:cNvPr>
          <p:cNvSpPr/>
          <p:nvPr userDrawn="1"/>
        </p:nvSpPr>
        <p:spPr>
          <a:xfrm rot="2700000">
            <a:off x="1531792" y="-2581332"/>
            <a:ext cx="3206987" cy="9626036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6"/>
              </a:gs>
              <a:gs pos="87000">
                <a:srgbClr val="0070C0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26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9F0815A8-DC90-8647-AC27-A4602403E991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171" y="1600200"/>
            <a:ext cx="10965542" cy="4572000"/>
          </a:xfrm>
        </p:spPr>
        <p:txBody>
          <a:bodyPr/>
          <a:lstStyle>
            <a:lvl1pPr marL="228600" indent="-228600">
              <a:buFont typeface="Wingdings" pitchFamily="2" charset="2"/>
              <a:buChar char="§"/>
              <a:defRPr sz="24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1pPr>
            <a:lvl2pPr marL="685800" indent="-228600">
              <a:buFont typeface="Wingdings" pitchFamily="2" charset="2"/>
              <a:buChar char="§"/>
              <a:defRPr sz="20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2pPr>
            <a:lvl3pPr marL="1143000" indent="-228600">
              <a:buFont typeface="Wingdings" pitchFamily="2" charset="2"/>
              <a:buChar char="§"/>
              <a:defRPr sz="18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3pPr>
            <a:lvl4pPr marL="1600200" indent="-228600">
              <a:buFont typeface="Wingdings" pitchFamily="2" charset="2"/>
              <a:buChar char="§"/>
              <a:defRPr sz="16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4pPr>
            <a:lvl5pPr marL="2057400" indent="-228600">
              <a:buFont typeface="Wingdings" pitchFamily="2" charset="2"/>
              <a:buChar char="§"/>
              <a:defRPr sz="16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5pPr>
            <a:lvl6pPr marL="2514600" indent="-228600">
              <a:buFont typeface="Wingdings" pitchFamily="2" charset="2"/>
              <a:buChar char="§"/>
              <a:defRPr sz="16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4FBA2513-A6A9-8049-937C-7753D70895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170" y="365125"/>
            <a:ext cx="10965543" cy="663482"/>
          </a:xfrm>
        </p:spPr>
        <p:txBody>
          <a:bodyPr wrap="none">
            <a:normAutofit/>
          </a:bodyPr>
          <a:lstStyle>
            <a:lvl1pPr>
              <a:defRPr sz="4000" b="0" i="0">
                <a:solidFill>
                  <a:srgbClr val="184788"/>
                </a:solidFill>
                <a:latin typeface="Metropolis" pitchFamily="2" charset="77"/>
              </a:defRPr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4D6D1B9-817B-2840-9704-96B6C6496414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8171" y="1148081"/>
            <a:ext cx="10965543" cy="34417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accent6"/>
                </a:solidFill>
                <a:latin typeface="Metropoli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66648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2" y="938794"/>
            <a:ext cx="6429300" cy="1229360"/>
          </a:xfrm>
        </p:spPr>
        <p:txBody>
          <a:bodyPr wrap="square" anchor="b"/>
          <a:lstStyle>
            <a:lvl1pPr algn="l">
              <a:defRPr sz="3600" b="0" i="0" cap="none" baseline="0">
                <a:solidFill>
                  <a:srgbClr val="184788"/>
                </a:solidFill>
                <a:latin typeface="Metropolis" pitchFamily="2" charset="77"/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70788"/>
            <a:ext cx="6410071" cy="700882"/>
          </a:xfrm>
        </p:spPr>
        <p:txBody>
          <a:bodyPr/>
          <a:lstStyle>
            <a:lvl1pPr marL="0" indent="0" algn="l">
              <a:buNone/>
              <a:defRPr sz="2400" b="0" i="0">
                <a:solidFill>
                  <a:schemeClr val="accent6"/>
                </a:solidFill>
                <a:latin typeface="Metropoli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9835" y="-1004992"/>
            <a:ext cx="3505682" cy="1067592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6"/>
              </a:gs>
              <a:gs pos="87000">
                <a:srgbClr val="0070C0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6497" y="1673893"/>
            <a:ext cx="970552" cy="6486879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6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27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198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395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204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408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49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12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08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24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3EF0F-6277-644B-915B-5512EEC4F576}" type="datetimeFigureOut">
              <a:rPr lang="en-US" smtClean="0"/>
              <a:t>9/7/21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47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3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pushpasis@vmware.com" TargetMode="Externa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D034104-0355-41EB-B7DE-F671AC227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4725" y="2268581"/>
            <a:ext cx="6003242" cy="729343"/>
          </a:xfrm>
        </p:spPr>
        <p:txBody>
          <a:bodyPr>
            <a:normAutofit fontScale="90000"/>
          </a:bodyPr>
          <a:lstStyle/>
          <a:p>
            <a:r>
              <a:rPr lang="en-IN" sz="3200" dirty="0" err="1"/>
              <a:t>NorthBound</a:t>
            </a:r>
            <a:r>
              <a:rPr lang="en-IN" sz="3200" dirty="0"/>
              <a:t> Infrastructure</a:t>
            </a:r>
            <a:br>
              <a:rPr lang="en-IN" sz="3200" dirty="0"/>
            </a:br>
            <a:r>
              <a:rPr lang="en-IN" sz="2400" dirty="0"/>
              <a:t>Centralised Management Daemon (CMGD)</a:t>
            </a:r>
            <a:br>
              <a:rPr lang="en-IN" sz="2400" dirty="0"/>
            </a:br>
            <a:br>
              <a:rPr lang="en-IN" sz="2400" dirty="0"/>
            </a:br>
            <a:r>
              <a:rPr lang="en-IN" sz="2400" dirty="0"/>
              <a:t>Design Discussions</a:t>
            </a:r>
            <a:endParaRPr lang="en-I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EF5357-5A0C-D14F-BD7D-96EFE70AA50F}"/>
              </a:ext>
            </a:extLst>
          </p:cNvPr>
          <p:cNvSpPr/>
          <p:nvPr/>
        </p:nvSpPr>
        <p:spPr>
          <a:xfrm>
            <a:off x="5814725" y="5009348"/>
            <a:ext cx="51155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2"/>
                </a:solidFill>
              </a:rPr>
              <a:t>Pushpasis</a:t>
            </a:r>
            <a:r>
              <a:rPr lang="en-US" dirty="0">
                <a:solidFill>
                  <a:schemeClr val="tx2"/>
                </a:solidFill>
              </a:rPr>
              <a:t> Sarkar </a:t>
            </a:r>
            <a:r>
              <a:rPr lang="en-US" dirty="0">
                <a:solidFill>
                  <a:schemeClr val="tx2"/>
                </a:solidFill>
                <a:hlinkClick r:id="rId2"/>
              </a:rPr>
              <a:t>spushpasis@vmware.com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34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D50438BB-9224-D34A-A79D-567D010C0FC3}"/>
              </a:ext>
            </a:extLst>
          </p:cNvPr>
          <p:cNvGrpSpPr/>
          <p:nvPr/>
        </p:nvGrpSpPr>
        <p:grpSpPr>
          <a:xfrm>
            <a:off x="760108" y="2914172"/>
            <a:ext cx="4946641" cy="3332181"/>
            <a:chOff x="760108" y="2914172"/>
            <a:chExt cx="4946641" cy="3332181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A097F81-E7AC-214E-B776-EC07FB0BA494}"/>
                </a:ext>
              </a:extLst>
            </p:cNvPr>
            <p:cNvSpPr/>
            <p:nvPr/>
          </p:nvSpPr>
          <p:spPr>
            <a:xfrm>
              <a:off x="760108" y="2914172"/>
              <a:ext cx="4946641" cy="3332181"/>
            </a:xfrm>
            <a:prstGeom prst="roundRect">
              <a:avLst>
                <a:gd name="adj" fmla="val 5377"/>
              </a:avLst>
            </a:prstGeom>
            <a:solidFill>
              <a:srgbClr val="F6DC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CMGD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4DD5E1-E312-5F47-B132-860520638269}"/>
                </a:ext>
              </a:extLst>
            </p:cNvPr>
            <p:cNvSpPr/>
            <p:nvPr/>
          </p:nvSpPr>
          <p:spPr>
            <a:xfrm>
              <a:off x="4199311" y="3305280"/>
              <a:ext cx="1248032" cy="95694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Frontend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Adapter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6BC21DE-5B20-3641-9724-4BB6A38839FC}"/>
                </a:ext>
              </a:extLst>
            </p:cNvPr>
            <p:cNvSpPr/>
            <p:nvPr/>
          </p:nvSpPr>
          <p:spPr>
            <a:xfrm>
              <a:off x="4199311" y="5083178"/>
              <a:ext cx="1248032" cy="92949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Backend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Adapter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C0D5624-C771-084A-B28C-CE298C8496B4}"/>
                </a:ext>
              </a:extLst>
            </p:cNvPr>
            <p:cNvSpPr/>
            <p:nvPr/>
          </p:nvSpPr>
          <p:spPr>
            <a:xfrm>
              <a:off x="1076478" y="3431210"/>
              <a:ext cx="1514076" cy="47069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         lib/</a:t>
              </a:r>
              <a:r>
                <a:rPr lang="en-US" dirty="0" err="1">
                  <a:solidFill>
                    <a:schemeClr val="tx1"/>
                  </a:solidFill>
                </a:rPr>
                <a:t>vty.c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21C393B-BF2D-9544-A01E-3E0FFD8665BA}"/>
                </a:ext>
              </a:extLst>
            </p:cNvPr>
            <p:cNvSpPr/>
            <p:nvPr/>
          </p:nvSpPr>
          <p:spPr>
            <a:xfrm>
              <a:off x="1076478" y="4227124"/>
              <a:ext cx="1248032" cy="5072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cmgd_vty.c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A4A40333-4878-6F4E-B88A-432826EDE853}"/>
                </a:ext>
              </a:extLst>
            </p:cNvPr>
            <p:cNvSpPr/>
            <p:nvPr/>
          </p:nvSpPr>
          <p:spPr>
            <a:xfrm>
              <a:off x="2655139" y="4297572"/>
              <a:ext cx="1423711" cy="63614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Transactions</a:t>
              </a:r>
            </a:p>
          </p:txBody>
        </p:sp>
        <p:sp>
          <p:nvSpPr>
            <p:cNvPr id="61" name="Can 60">
              <a:extLst>
                <a:ext uri="{FF2B5EF4-FFF2-40B4-BE49-F238E27FC236}">
                  <a16:creationId xmlns:a16="http://schemas.microsoft.com/office/drawing/2014/main" id="{F10650CA-EBED-AA4C-973F-FC5ED6F0A146}"/>
                </a:ext>
              </a:extLst>
            </p:cNvPr>
            <p:cNvSpPr/>
            <p:nvPr/>
          </p:nvSpPr>
          <p:spPr>
            <a:xfrm>
              <a:off x="1095089" y="5324078"/>
              <a:ext cx="1093069" cy="60836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Running</a:t>
              </a:r>
            </a:p>
            <a:p>
              <a:pPr algn="ctr"/>
              <a:r>
                <a:rPr lang="en-US" sz="1400" dirty="0"/>
                <a:t>DB</a:t>
              </a:r>
            </a:p>
          </p:txBody>
        </p:sp>
        <p:sp>
          <p:nvSpPr>
            <p:cNvPr id="62" name="Can 61">
              <a:extLst>
                <a:ext uri="{FF2B5EF4-FFF2-40B4-BE49-F238E27FC236}">
                  <a16:creationId xmlns:a16="http://schemas.microsoft.com/office/drawing/2014/main" id="{7AFBDA7C-6B4A-2249-95CF-FE09F14EC77F}"/>
                </a:ext>
              </a:extLst>
            </p:cNvPr>
            <p:cNvSpPr/>
            <p:nvPr/>
          </p:nvSpPr>
          <p:spPr>
            <a:xfrm>
              <a:off x="2666005" y="5324078"/>
              <a:ext cx="1093069" cy="60836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Candidate</a:t>
              </a:r>
            </a:p>
            <a:p>
              <a:pPr algn="ctr"/>
              <a:r>
                <a:rPr lang="en-US" sz="1400" dirty="0"/>
                <a:t>DB</a:t>
              </a:r>
            </a:p>
          </p:txBody>
        </p:sp>
      </p:grp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9A61EDD-3832-674E-AF6D-2767C3E7FE8D}"/>
              </a:ext>
            </a:extLst>
          </p:cNvPr>
          <p:cNvCxnSpPr>
            <a:cxnSpLocks/>
          </p:cNvCxnSpPr>
          <p:nvPr/>
        </p:nvCxnSpPr>
        <p:spPr>
          <a:xfrm flipV="1">
            <a:off x="1738668" y="3885895"/>
            <a:ext cx="0" cy="33901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Retained and processed on Backend daemon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2C374A6-EF99-384B-91E3-A0A279810E7C}"/>
              </a:ext>
            </a:extLst>
          </p:cNvPr>
          <p:cNvSpPr/>
          <p:nvPr/>
        </p:nvSpPr>
        <p:spPr>
          <a:xfrm>
            <a:off x="4428531" y="1681584"/>
            <a:ext cx="1717589" cy="499455"/>
          </a:xfrm>
          <a:prstGeom prst="roundRect">
            <a:avLst>
              <a:gd name="adj" fmla="val 537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VTYSH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78F7B91-3622-E845-BAD4-EB17328C9CA2}"/>
              </a:ext>
            </a:extLst>
          </p:cNvPr>
          <p:cNvCxnSpPr>
            <a:cxnSpLocks/>
          </p:cNvCxnSpPr>
          <p:nvPr/>
        </p:nvCxnSpPr>
        <p:spPr>
          <a:xfrm flipH="1">
            <a:off x="2145325" y="3907310"/>
            <a:ext cx="11575" cy="33140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CC979A2-A48E-4B4F-994C-35C2812568EB}"/>
              </a:ext>
            </a:extLst>
          </p:cNvPr>
          <p:cNvCxnSpPr>
            <a:cxnSpLocks/>
            <a:stCxn id="9" idx="1"/>
            <a:endCxn id="60" idx="0"/>
          </p:cNvCxnSpPr>
          <p:nvPr/>
        </p:nvCxnSpPr>
        <p:spPr>
          <a:xfrm flipH="1">
            <a:off x="3366995" y="3783752"/>
            <a:ext cx="832316" cy="513820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6ED78A7-AF02-7443-9319-817ABDCB4500}"/>
              </a:ext>
            </a:extLst>
          </p:cNvPr>
          <p:cNvCxnSpPr>
            <a:cxnSpLocks/>
            <a:stCxn id="60" idx="2"/>
            <a:endCxn id="62" idx="0"/>
          </p:cNvCxnSpPr>
          <p:nvPr/>
        </p:nvCxnSpPr>
        <p:spPr>
          <a:xfrm flipH="1">
            <a:off x="3212540" y="4933712"/>
            <a:ext cx="154455" cy="542456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F7D8B079-DF69-CF4A-A598-4BB19452030A}"/>
              </a:ext>
            </a:extLst>
          </p:cNvPr>
          <p:cNvCxnSpPr>
            <a:cxnSpLocks/>
            <a:stCxn id="60" idx="1"/>
            <a:endCxn id="61" idx="0"/>
          </p:cNvCxnSpPr>
          <p:nvPr/>
        </p:nvCxnSpPr>
        <p:spPr>
          <a:xfrm flipH="1">
            <a:off x="1641624" y="4615642"/>
            <a:ext cx="1013515" cy="860526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1075CF6E-52BE-0C42-A758-7837BA91B9D4}"/>
              </a:ext>
            </a:extLst>
          </p:cNvPr>
          <p:cNvCxnSpPr>
            <a:cxnSpLocks/>
            <a:stCxn id="60" idx="3"/>
            <a:endCxn id="10" idx="0"/>
          </p:cNvCxnSpPr>
          <p:nvPr/>
        </p:nvCxnSpPr>
        <p:spPr>
          <a:xfrm>
            <a:off x="4078850" y="4615642"/>
            <a:ext cx="744477" cy="467536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10B6E21B-FAB0-654C-9A15-1C97815EC981}"/>
              </a:ext>
            </a:extLst>
          </p:cNvPr>
          <p:cNvSpPr txBox="1"/>
          <p:nvPr/>
        </p:nvSpPr>
        <p:spPr>
          <a:xfrm>
            <a:off x="2154495" y="1893603"/>
            <a:ext cx="1804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CMGD config and show commands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2CA4A9B-3A09-A247-8378-BF55B512F190}"/>
              </a:ext>
            </a:extLst>
          </p:cNvPr>
          <p:cNvSpPr txBox="1"/>
          <p:nvPr/>
        </p:nvSpPr>
        <p:spPr>
          <a:xfrm>
            <a:off x="5756090" y="3553331"/>
            <a:ext cx="11248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SET_CONFIG</a:t>
            </a:r>
          </a:p>
          <a:p>
            <a:pPr algn="ctr"/>
            <a:r>
              <a:rPr lang="en-US" sz="1400" b="1" dirty="0"/>
              <a:t>&lt;</a:t>
            </a:r>
            <a:r>
              <a:rPr lang="en-US" sz="1400" b="1" dirty="0" err="1"/>
              <a:t>xpath</a:t>
            </a:r>
            <a:r>
              <a:rPr lang="en-US" sz="1400" b="1" dirty="0"/>
              <a:t>, value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36E97AE6-32C6-C34F-8409-D2B61DE14010}"/>
              </a:ext>
            </a:extLst>
          </p:cNvPr>
          <p:cNvSpPr txBox="1"/>
          <p:nvPr/>
        </p:nvSpPr>
        <p:spPr>
          <a:xfrm>
            <a:off x="5786389" y="5052242"/>
            <a:ext cx="12931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CREATE_DATA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&lt;</a:t>
            </a:r>
            <a:r>
              <a:rPr lang="en-US" sz="1400" b="1" dirty="0" err="1">
                <a:solidFill>
                  <a:srgbClr val="FF0000"/>
                </a:solidFill>
              </a:rPr>
              <a:t>xpath</a:t>
            </a:r>
            <a:r>
              <a:rPr lang="en-US" sz="1400" b="1" dirty="0">
                <a:solidFill>
                  <a:srgbClr val="FF0000"/>
                </a:solidFill>
              </a:rPr>
              <a:t>, value&gt;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VALIDATE_REQ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APPLY_REQ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994B541-6F8A-874B-B8B1-6F6E2AD5E3D5}"/>
              </a:ext>
            </a:extLst>
          </p:cNvPr>
          <p:cNvSpPr txBox="1"/>
          <p:nvPr/>
        </p:nvSpPr>
        <p:spPr>
          <a:xfrm>
            <a:off x="3042245" y="2593892"/>
            <a:ext cx="1804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>
                <a:solidFill>
                  <a:srgbClr val="FF0000"/>
                </a:solidFill>
              </a:rPr>
              <a:t>cmgd</a:t>
            </a:r>
            <a:r>
              <a:rPr lang="en-US" sz="1400" b="1" dirty="0">
                <a:solidFill>
                  <a:srgbClr val="FF0000"/>
                </a:solidFill>
              </a:rPr>
              <a:t> commit-apply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99C7AAA0-BA40-5E4A-AE62-150E65F53765}"/>
              </a:ext>
            </a:extLst>
          </p:cNvPr>
          <p:cNvSpPr txBox="1"/>
          <p:nvPr/>
        </p:nvSpPr>
        <p:spPr>
          <a:xfrm>
            <a:off x="5812080" y="4307188"/>
            <a:ext cx="1124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COMMIT-CONFIG</a:t>
            </a:r>
          </a:p>
        </p:txBody>
      </p: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86106F9B-7295-D74A-AF0E-17CF8E382103}"/>
              </a:ext>
            </a:extLst>
          </p:cNvPr>
          <p:cNvCxnSpPr>
            <a:cxnSpLocks/>
            <a:stCxn id="104" idx="1"/>
            <a:endCxn id="9" idx="3"/>
          </p:cNvCxnSpPr>
          <p:nvPr/>
        </p:nvCxnSpPr>
        <p:spPr>
          <a:xfrm rot="10800000">
            <a:off x="5447344" y="3783753"/>
            <a:ext cx="1756049" cy="744039"/>
          </a:xfrm>
          <a:prstGeom prst="bentConnector3">
            <a:avLst/>
          </a:prstGeom>
          <a:ln w="444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8B5DA42-DA17-064D-A06B-B05C80085991}"/>
              </a:ext>
            </a:extLst>
          </p:cNvPr>
          <p:cNvCxnSpPr>
            <a:cxnSpLocks/>
            <a:stCxn id="11" idx="1"/>
            <a:endCxn id="12" idx="0"/>
          </p:cNvCxnSpPr>
          <p:nvPr/>
        </p:nvCxnSpPr>
        <p:spPr>
          <a:xfrm flipH="1">
            <a:off x="1833516" y="1931312"/>
            <a:ext cx="2595015" cy="1499898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E3ACD5E6-6177-A448-A498-006D6047ACEA}"/>
              </a:ext>
            </a:extLst>
          </p:cNvPr>
          <p:cNvSpPr/>
          <p:nvPr/>
        </p:nvSpPr>
        <p:spPr>
          <a:xfrm>
            <a:off x="7170502" y="3694669"/>
            <a:ext cx="3257616" cy="2532705"/>
          </a:xfrm>
          <a:prstGeom prst="roundRect">
            <a:avLst>
              <a:gd name="adj" fmla="val 537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40F5FE6D-DA53-C84A-B212-6F7FC7D26ABB}"/>
              </a:ext>
            </a:extLst>
          </p:cNvPr>
          <p:cNvSpPr/>
          <p:nvPr/>
        </p:nvSpPr>
        <p:spPr>
          <a:xfrm>
            <a:off x="8239948" y="926619"/>
            <a:ext cx="3367202" cy="2324470"/>
          </a:xfrm>
          <a:prstGeom prst="roundRect">
            <a:avLst>
              <a:gd name="adj" fmla="val 537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BGP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1287844-A476-CF46-AF35-D133C6F37309}"/>
              </a:ext>
            </a:extLst>
          </p:cNvPr>
          <p:cNvSpPr/>
          <p:nvPr/>
        </p:nvSpPr>
        <p:spPr>
          <a:xfrm>
            <a:off x="7434064" y="4291995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lib/</a:t>
            </a:r>
            <a:r>
              <a:rPr lang="en-US" dirty="0" err="1">
                <a:solidFill>
                  <a:schemeClr val="tx1"/>
                </a:solidFill>
              </a:rPr>
              <a:t>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035DD88-FB74-6F43-9FB8-66EA88FFF108}"/>
              </a:ext>
            </a:extLst>
          </p:cNvPr>
          <p:cNvSpPr/>
          <p:nvPr/>
        </p:nvSpPr>
        <p:spPr>
          <a:xfrm>
            <a:off x="9019359" y="4175437"/>
            <a:ext cx="1248032" cy="5072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static_vty.c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003E85B1-3B79-E642-8F34-5880BBD4B556}"/>
              </a:ext>
            </a:extLst>
          </p:cNvPr>
          <p:cNvSpPr/>
          <p:nvPr/>
        </p:nvSpPr>
        <p:spPr>
          <a:xfrm>
            <a:off x="9018575" y="5171035"/>
            <a:ext cx="1248032" cy="8048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static_nb</a:t>
            </a:r>
            <a:r>
              <a:rPr lang="en-US" dirty="0">
                <a:solidFill>
                  <a:schemeClr val="tx1"/>
                </a:solidFill>
              </a:rPr>
              <a:t>_</a:t>
            </a:r>
          </a:p>
          <a:p>
            <a:pPr algn="ctr"/>
            <a:r>
              <a:rPr lang="en-US" dirty="0" err="1">
                <a:solidFill>
                  <a:schemeClr val="tx1"/>
                </a:solidFill>
              </a:rPr>
              <a:t>config.c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ADB2132-230A-5149-A792-998AEC541124}"/>
              </a:ext>
            </a:extLst>
          </p:cNvPr>
          <p:cNvSpPr/>
          <p:nvPr/>
        </p:nvSpPr>
        <p:spPr>
          <a:xfrm>
            <a:off x="7326484" y="5041557"/>
            <a:ext cx="1248032" cy="9569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Client Lib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D061454-A0FA-1B4B-BD4B-7EC4C1C59B54}"/>
              </a:ext>
            </a:extLst>
          </p:cNvPr>
          <p:cNvSpPr/>
          <p:nvPr/>
        </p:nvSpPr>
        <p:spPr>
          <a:xfrm>
            <a:off x="8486196" y="1319636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lib/</a:t>
            </a:r>
            <a:r>
              <a:rPr lang="en-US" dirty="0" err="1">
                <a:solidFill>
                  <a:schemeClr val="tx1"/>
                </a:solidFill>
              </a:rPr>
              <a:t>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E910D026-D58F-974E-8E9B-A17A8307ECAF}"/>
              </a:ext>
            </a:extLst>
          </p:cNvPr>
          <p:cNvSpPr/>
          <p:nvPr/>
        </p:nvSpPr>
        <p:spPr>
          <a:xfrm>
            <a:off x="10183860" y="1325081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bgp_vty.c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E204C89-61D1-3042-9AFA-5F4DCCD5287C}"/>
              </a:ext>
            </a:extLst>
          </p:cNvPr>
          <p:cNvCxnSpPr>
            <a:cxnSpLocks/>
            <a:stCxn id="11" idx="2"/>
            <a:endCxn id="70" idx="0"/>
          </p:cNvCxnSpPr>
          <p:nvPr/>
        </p:nvCxnSpPr>
        <p:spPr>
          <a:xfrm>
            <a:off x="5287326" y="2181039"/>
            <a:ext cx="2770754" cy="2110956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2FCB3C7E-87F5-F047-BE63-B4A033B2F721}"/>
              </a:ext>
            </a:extLst>
          </p:cNvPr>
          <p:cNvCxnSpPr>
            <a:cxnSpLocks/>
            <a:stCxn id="11" idx="3"/>
            <a:endCxn id="76" idx="0"/>
          </p:cNvCxnSpPr>
          <p:nvPr/>
        </p:nvCxnSpPr>
        <p:spPr>
          <a:xfrm flipV="1">
            <a:off x="6146120" y="1319636"/>
            <a:ext cx="2964092" cy="611676"/>
          </a:xfrm>
          <a:prstGeom prst="bentConnector4">
            <a:avLst>
              <a:gd name="adj1" fmla="val 9714"/>
              <a:gd name="adj2" fmla="val 183100"/>
            </a:avLst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F8D793F0-FA20-5845-8516-336ADD76F5E0}"/>
              </a:ext>
            </a:extLst>
          </p:cNvPr>
          <p:cNvCxnSpPr>
            <a:cxnSpLocks/>
            <a:stCxn id="70" idx="3"/>
            <a:endCxn id="72" idx="1"/>
          </p:cNvCxnSpPr>
          <p:nvPr/>
        </p:nvCxnSpPr>
        <p:spPr>
          <a:xfrm flipV="1">
            <a:off x="8682096" y="4429039"/>
            <a:ext cx="337263" cy="9830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B07B4100-E99A-8F4A-940F-1E6EFA74CB52}"/>
              </a:ext>
            </a:extLst>
          </p:cNvPr>
          <p:cNvCxnSpPr>
            <a:cxnSpLocks/>
            <a:stCxn id="72" idx="2"/>
            <a:endCxn id="73" idx="0"/>
          </p:cNvCxnSpPr>
          <p:nvPr/>
        </p:nvCxnSpPr>
        <p:spPr>
          <a:xfrm flipH="1">
            <a:off x="9642591" y="4682640"/>
            <a:ext cx="784" cy="488395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96D6F9AE-ACBA-854E-8BB6-6A393013743C}"/>
              </a:ext>
            </a:extLst>
          </p:cNvPr>
          <p:cNvCxnSpPr>
            <a:cxnSpLocks/>
            <a:stCxn id="75" idx="3"/>
            <a:endCxn id="73" idx="1"/>
          </p:cNvCxnSpPr>
          <p:nvPr/>
        </p:nvCxnSpPr>
        <p:spPr>
          <a:xfrm>
            <a:off x="8574516" y="5520029"/>
            <a:ext cx="444059" cy="53427"/>
          </a:xfrm>
          <a:prstGeom prst="straightConnector1">
            <a:avLst/>
          </a:prstGeom>
          <a:ln w="38100">
            <a:solidFill>
              <a:srgbClr val="913DD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F114E71D-B3AC-8942-934C-1DED716C49B0}"/>
              </a:ext>
            </a:extLst>
          </p:cNvPr>
          <p:cNvCxnSpPr>
            <a:cxnSpLocks/>
            <a:stCxn id="76" idx="3"/>
            <a:endCxn id="78" idx="1"/>
          </p:cNvCxnSpPr>
          <p:nvPr/>
        </p:nvCxnSpPr>
        <p:spPr>
          <a:xfrm>
            <a:off x="9734228" y="1554983"/>
            <a:ext cx="449632" cy="544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>
            <a:extLst>
              <a:ext uri="{FF2B5EF4-FFF2-40B4-BE49-F238E27FC236}">
                <a16:creationId xmlns:a16="http://schemas.microsoft.com/office/drawing/2014/main" id="{2D4D4A7B-E8A6-8A42-9F16-5036240CA34A}"/>
              </a:ext>
            </a:extLst>
          </p:cNvPr>
          <p:cNvSpPr txBox="1"/>
          <p:nvPr/>
        </p:nvSpPr>
        <p:spPr>
          <a:xfrm>
            <a:off x="9486357" y="4663832"/>
            <a:ext cx="308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0181E2B-E6CA-D043-AEDA-F6F5DBE065C5}"/>
              </a:ext>
            </a:extLst>
          </p:cNvPr>
          <p:cNvSpPr txBox="1"/>
          <p:nvPr/>
        </p:nvSpPr>
        <p:spPr>
          <a:xfrm>
            <a:off x="6626717" y="851309"/>
            <a:ext cx="1431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router </a:t>
            </a:r>
            <a:r>
              <a:rPr lang="en-US" sz="1400" b="1" dirty="0" err="1"/>
              <a:t>bgp</a:t>
            </a:r>
            <a:r>
              <a:rPr lang="en-US" sz="1400" b="1" dirty="0"/>
              <a:t> 100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918BBB9D-C9FC-BF49-9689-C53195D78C43}"/>
              </a:ext>
            </a:extLst>
          </p:cNvPr>
          <p:cNvSpPr txBox="1"/>
          <p:nvPr/>
        </p:nvSpPr>
        <p:spPr>
          <a:xfrm>
            <a:off x="6709619" y="3374893"/>
            <a:ext cx="2071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ip</a:t>
            </a:r>
            <a:r>
              <a:rPr lang="en-US" sz="1400" b="1" dirty="0"/>
              <a:t> route </a:t>
            </a:r>
            <a:r>
              <a:rPr lang="en-US" sz="1400" b="1" dirty="0" err="1"/>
              <a:t>x.x.x.x</a:t>
            </a:r>
            <a:r>
              <a:rPr lang="en-US" sz="1400" b="1" dirty="0"/>
              <a:t>/y</a:t>
            </a: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8E123AD-7C14-9B4F-B2BC-07DDFAC911C7}"/>
              </a:ext>
            </a:extLst>
          </p:cNvPr>
          <p:cNvSpPr/>
          <p:nvPr/>
        </p:nvSpPr>
        <p:spPr>
          <a:xfrm>
            <a:off x="10183859" y="2243209"/>
            <a:ext cx="1222885" cy="8048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bgp_nb</a:t>
            </a:r>
            <a:r>
              <a:rPr lang="en-US" dirty="0">
                <a:solidFill>
                  <a:schemeClr val="tx1"/>
                </a:solidFill>
              </a:rPr>
              <a:t>_</a:t>
            </a:r>
          </a:p>
          <a:p>
            <a:pPr algn="ctr"/>
            <a:r>
              <a:rPr lang="en-US" dirty="0" err="1">
                <a:solidFill>
                  <a:schemeClr val="tx1"/>
                </a:solidFill>
              </a:rPr>
              <a:t>config.c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9E2025EF-F534-6540-96B1-47E18DA96E80}"/>
              </a:ext>
            </a:extLst>
          </p:cNvPr>
          <p:cNvSpPr txBox="1"/>
          <p:nvPr/>
        </p:nvSpPr>
        <p:spPr>
          <a:xfrm>
            <a:off x="10617511" y="1802636"/>
            <a:ext cx="308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X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813344BD-4A9B-F64A-B9FB-0B20418C4776}"/>
              </a:ext>
            </a:extLst>
          </p:cNvPr>
          <p:cNvCxnSpPr>
            <a:cxnSpLocks/>
          </p:cNvCxnSpPr>
          <p:nvPr/>
        </p:nvCxnSpPr>
        <p:spPr>
          <a:xfrm flipH="1">
            <a:off x="10780769" y="1793624"/>
            <a:ext cx="784" cy="488395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ectangle 97">
            <a:extLst>
              <a:ext uri="{FF2B5EF4-FFF2-40B4-BE49-F238E27FC236}">
                <a16:creationId xmlns:a16="http://schemas.microsoft.com/office/drawing/2014/main" id="{55E07E17-BAE6-6E42-B9F4-415672556FC8}"/>
              </a:ext>
            </a:extLst>
          </p:cNvPr>
          <p:cNvSpPr/>
          <p:nvPr/>
        </p:nvSpPr>
        <p:spPr>
          <a:xfrm>
            <a:off x="8433601" y="2104504"/>
            <a:ext cx="1248032" cy="9569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Client Lib</a:t>
            </a:r>
          </a:p>
        </p:txBody>
      </p:sp>
      <p:cxnSp>
        <p:nvCxnSpPr>
          <p:cNvPr id="99" name="Straight Arrow Connector 58">
            <a:extLst>
              <a:ext uri="{FF2B5EF4-FFF2-40B4-BE49-F238E27FC236}">
                <a16:creationId xmlns:a16="http://schemas.microsoft.com/office/drawing/2014/main" id="{A70F52E8-81F2-0A44-BEA3-3FD599379F88}"/>
              </a:ext>
            </a:extLst>
          </p:cNvPr>
          <p:cNvCxnSpPr>
            <a:cxnSpLocks/>
            <a:endCxn id="98" idx="1"/>
          </p:cNvCxnSpPr>
          <p:nvPr/>
        </p:nvCxnSpPr>
        <p:spPr>
          <a:xfrm flipV="1">
            <a:off x="5472882" y="2582976"/>
            <a:ext cx="2960719" cy="2955388"/>
          </a:xfrm>
          <a:prstGeom prst="bentConnector3">
            <a:avLst>
              <a:gd name="adj1" fmla="val 50000"/>
            </a:avLst>
          </a:prstGeom>
          <a:ln w="38100">
            <a:solidFill>
              <a:srgbClr val="913DD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544AAF58-F0DA-FD4D-8B34-9469B376344D}"/>
              </a:ext>
            </a:extLst>
          </p:cNvPr>
          <p:cNvCxnSpPr>
            <a:cxnSpLocks/>
            <a:stCxn id="98" idx="3"/>
            <a:endCxn id="95" idx="1"/>
          </p:cNvCxnSpPr>
          <p:nvPr/>
        </p:nvCxnSpPr>
        <p:spPr>
          <a:xfrm>
            <a:off x="9681633" y="2582976"/>
            <a:ext cx="502226" cy="62654"/>
          </a:xfrm>
          <a:prstGeom prst="straightConnector1">
            <a:avLst/>
          </a:prstGeom>
          <a:ln w="38100">
            <a:solidFill>
              <a:srgbClr val="913DD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5806033E-9D21-134D-B8DE-B371FA9A2549}"/>
              </a:ext>
            </a:extLst>
          </p:cNvPr>
          <p:cNvSpPr txBox="1"/>
          <p:nvPr/>
        </p:nvSpPr>
        <p:spPr>
          <a:xfrm>
            <a:off x="6924309" y="2116838"/>
            <a:ext cx="12931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CREATE_DATA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&lt;</a:t>
            </a:r>
            <a:r>
              <a:rPr lang="en-US" sz="1400" b="1" dirty="0" err="1">
                <a:solidFill>
                  <a:srgbClr val="FF0000"/>
                </a:solidFill>
              </a:rPr>
              <a:t>xpath</a:t>
            </a:r>
            <a:r>
              <a:rPr lang="en-US" sz="1400" b="1" dirty="0">
                <a:solidFill>
                  <a:srgbClr val="FF0000"/>
                </a:solidFill>
              </a:rPr>
              <a:t>, value&gt;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VALIDATE_REQ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APPLY_REQ</a:t>
            </a: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A7EFB29-1AB8-4547-9A16-10954FCC0FF5}"/>
              </a:ext>
            </a:extLst>
          </p:cNvPr>
          <p:cNvSpPr/>
          <p:nvPr/>
        </p:nvSpPr>
        <p:spPr>
          <a:xfrm>
            <a:off x="7203392" y="4285115"/>
            <a:ext cx="460696" cy="48535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</a:t>
            </a:r>
          </a:p>
        </p:txBody>
      </p:sp>
      <p:cxnSp>
        <p:nvCxnSpPr>
          <p:cNvPr id="105" name="Elbow Connector 104">
            <a:extLst>
              <a:ext uri="{FF2B5EF4-FFF2-40B4-BE49-F238E27FC236}">
                <a16:creationId xmlns:a16="http://schemas.microsoft.com/office/drawing/2014/main" id="{89C5FEAF-A992-274F-8E3B-88348B2C0303}"/>
              </a:ext>
            </a:extLst>
          </p:cNvPr>
          <p:cNvCxnSpPr>
            <a:cxnSpLocks/>
            <a:stCxn id="107" idx="1"/>
            <a:endCxn id="9" idx="3"/>
          </p:cNvCxnSpPr>
          <p:nvPr/>
        </p:nvCxnSpPr>
        <p:spPr>
          <a:xfrm rot="10800000" flipV="1">
            <a:off x="5447343" y="1572200"/>
            <a:ext cx="2784534" cy="2211551"/>
          </a:xfrm>
          <a:prstGeom prst="bentConnector3">
            <a:avLst>
              <a:gd name="adj1" fmla="val 53090"/>
            </a:avLst>
          </a:prstGeom>
          <a:ln w="444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106">
            <a:extLst>
              <a:ext uri="{FF2B5EF4-FFF2-40B4-BE49-F238E27FC236}">
                <a16:creationId xmlns:a16="http://schemas.microsoft.com/office/drawing/2014/main" id="{1F1FE210-0024-1744-8574-2FB9F7D58F24}"/>
              </a:ext>
            </a:extLst>
          </p:cNvPr>
          <p:cNvSpPr/>
          <p:nvPr/>
        </p:nvSpPr>
        <p:spPr>
          <a:xfrm>
            <a:off x="8231877" y="1329525"/>
            <a:ext cx="460696" cy="48535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FE</a:t>
            </a:r>
          </a:p>
        </p:txBody>
      </p:sp>
      <p:cxnSp>
        <p:nvCxnSpPr>
          <p:cNvPr id="57" name="Elbow Connector 56">
            <a:extLst>
              <a:ext uri="{FF2B5EF4-FFF2-40B4-BE49-F238E27FC236}">
                <a16:creationId xmlns:a16="http://schemas.microsoft.com/office/drawing/2014/main" id="{7F30221D-61EF-1B43-8724-99F7702F841B}"/>
              </a:ext>
            </a:extLst>
          </p:cNvPr>
          <p:cNvCxnSpPr>
            <a:cxnSpLocks/>
            <a:stCxn id="12" idx="3"/>
            <a:endCxn id="9" idx="0"/>
          </p:cNvCxnSpPr>
          <p:nvPr/>
        </p:nvCxnSpPr>
        <p:spPr>
          <a:xfrm flipV="1">
            <a:off x="2590554" y="3305280"/>
            <a:ext cx="2232773" cy="361277"/>
          </a:xfrm>
          <a:prstGeom prst="bentConnector4">
            <a:avLst>
              <a:gd name="adj1" fmla="val 52953"/>
              <a:gd name="adj2" fmla="val 163276"/>
            </a:avLst>
          </a:prstGeom>
          <a:ln w="444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E2D520C1-C667-6E45-8F49-AEF78D84F963}"/>
              </a:ext>
            </a:extLst>
          </p:cNvPr>
          <p:cNvSpPr txBox="1"/>
          <p:nvPr/>
        </p:nvSpPr>
        <p:spPr>
          <a:xfrm>
            <a:off x="2675813" y="3399443"/>
            <a:ext cx="1124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COMMIT-CONFIG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8D87E50D-A9DE-EE44-8652-33CEB6DFE411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5447343" y="5520029"/>
            <a:ext cx="1879141" cy="27896"/>
          </a:xfrm>
          <a:prstGeom prst="straightConnector1">
            <a:avLst/>
          </a:prstGeom>
          <a:ln w="38100">
            <a:solidFill>
              <a:srgbClr val="913DD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66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1AC100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D0037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1AC100"/>
                                      </p:to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D0037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A003ED"/>
                                      </p:to>
                                    </p:animClr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A003ED"/>
                                      </p:to>
                                    </p:animClr>
                                    <p:set>
                                      <p:cBhvr>
                                        <p:cTn id="7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500"/>
                            </p:stCondLst>
                            <p:childTnLst>
                              <p:par>
                                <p:cTn id="89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000"/>
                            </p:stCondLst>
                            <p:childTnLst>
                              <p:par>
                                <p:cTn id="9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2500"/>
                            </p:stCondLst>
                            <p:childTnLst>
                              <p:par>
                                <p:cTn id="9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/>
      <p:bldP spid="121" grpId="0"/>
      <p:bldP spid="122" grpId="0"/>
      <p:bldP spid="123" grpId="0"/>
      <p:bldP spid="124" grpId="0"/>
      <p:bldP spid="89" grpId="0"/>
      <p:bldP spid="90" grpId="0"/>
      <p:bldP spid="91" grpId="0"/>
      <p:bldP spid="96" grpId="0"/>
      <p:bldP spid="101" grpId="0"/>
      <p:bldP spid="6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10965542" cy="4572000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Command handlers running on Back-end daemons as is today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Can access any internal state of the Back-end application daemon.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Passes set of </a:t>
            </a:r>
            <a:r>
              <a:rPr lang="en-IN" b="1" dirty="0" err="1">
                <a:solidFill>
                  <a:schemeClr val="tx1"/>
                </a:solidFill>
              </a:rPr>
              <a:t>Xpaths</a:t>
            </a:r>
            <a:r>
              <a:rPr lang="en-IN" b="1" dirty="0">
                <a:solidFill>
                  <a:schemeClr val="tx1"/>
                </a:solidFill>
              </a:rPr>
              <a:t>, values and operations to CMGD Front-end connection.</a:t>
            </a:r>
          </a:p>
          <a:p>
            <a:r>
              <a:rPr lang="en-IN" b="1" dirty="0">
                <a:solidFill>
                  <a:schemeClr val="tx1"/>
                </a:solidFill>
              </a:rPr>
              <a:t>Pros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Auto-completion can be done as is today.</a:t>
            </a:r>
          </a:p>
          <a:p>
            <a:r>
              <a:rPr lang="en-IN" b="1" dirty="0">
                <a:solidFill>
                  <a:schemeClr val="tx1"/>
                </a:solidFill>
              </a:rPr>
              <a:t>Cons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Conversion from string commands to </a:t>
            </a:r>
            <a:r>
              <a:rPr lang="en-IN" b="1" dirty="0" err="1">
                <a:solidFill>
                  <a:schemeClr val="tx1"/>
                </a:solidFill>
              </a:rPr>
              <a:t>Xpaths</a:t>
            </a:r>
            <a:r>
              <a:rPr lang="en-IN" b="1" dirty="0">
                <a:solidFill>
                  <a:schemeClr val="tx1"/>
                </a:solidFill>
              </a:rPr>
              <a:t>/Value/Operation is still a burden on the back-end application daemon.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VTYSH continues to maintain connections to all individual back-end application daemons.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2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Retained and processed on Backend daemon</a:t>
            </a:r>
          </a:p>
        </p:txBody>
      </p:sp>
    </p:spTree>
    <p:extLst>
      <p:ext uri="{BB962C8B-B14F-4D97-AF65-F5344CB8AC3E}">
        <p14:creationId xmlns:p14="http://schemas.microsoft.com/office/powerpoint/2010/main" val="1969146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64CF6-EA84-CE4A-B80B-78B96CE2D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5E1C1-E398-8D45-9C24-50B18C23730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423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199"/>
            <a:ext cx="10965542" cy="4892675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CMGD to be renamed to MGMTD</a:t>
            </a:r>
          </a:p>
          <a:p>
            <a:r>
              <a:rPr lang="en-IN" b="1" dirty="0">
                <a:solidFill>
                  <a:schemeClr val="tx1"/>
                </a:solidFill>
              </a:rPr>
              <a:t>Update on Scale handling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Issue with </a:t>
            </a:r>
            <a:r>
              <a:rPr lang="en-IN" b="1" dirty="0" err="1">
                <a:solidFill>
                  <a:schemeClr val="tx1"/>
                </a:solidFill>
              </a:rPr>
              <a:t>nb_validate_yang</a:t>
            </a:r>
            <a:r>
              <a:rPr lang="en-IN" b="1" dirty="0">
                <a:solidFill>
                  <a:schemeClr val="tx1"/>
                </a:solidFill>
              </a:rPr>
              <a:t>() and </a:t>
            </a:r>
            <a:r>
              <a:rPr lang="en-IN" b="1" dirty="0" err="1">
                <a:solidFill>
                  <a:schemeClr val="tx1"/>
                </a:solidFill>
              </a:rPr>
              <a:t>nb_config_diff</a:t>
            </a:r>
            <a:r>
              <a:rPr lang="en-IN" b="1" dirty="0">
                <a:solidFill>
                  <a:schemeClr val="tx1"/>
                </a:solidFill>
              </a:rPr>
              <a:t>()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Scratch buffer of uncommitted commands.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Offline processing of Config apply on Back-end – </a:t>
            </a:r>
            <a:r>
              <a:rPr lang="en-IN" b="1" dirty="0">
                <a:solidFill>
                  <a:srgbClr val="FF0000"/>
                </a:solidFill>
              </a:rPr>
              <a:t>Revert Back</a:t>
            </a:r>
          </a:p>
          <a:p>
            <a:pPr lvl="2"/>
            <a:r>
              <a:rPr lang="en-IN" b="1" dirty="0">
                <a:solidFill>
                  <a:srgbClr val="FF0000"/>
                </a:solidFill>
              </a:rPr>
              <a:t>Need to implement PREPARE_REQ instead.</a:t>
            </a:r>
          </a:p>
          <a:p>
            <a:pPr lvl="1"/>
            <a:r>
              <a:rPr lang="en-IN" b="1" dirty="0" err="1">
                <a:solidFill>
                  <a:schemeClr val="tx1"/>
                </a:solidFill>
              </a:rPr>
              <a:t>Vtysh</a:t>
            </a:r>
            <a:r>
              <a:rPr lang="en-IN" b="1" dirty="0">
                <a:solidFill>
                  <a:schemeClr val="tx1"/>
                </a:solidFill>
              </a:rPr>
              <a:t> –f handling</a:t>
            </a:r>
          </a:p>
          <a:p>
            <a:r>
              <a:rPr lang="en-IN" b="1" dirty="0">
                <a:solidFill>
                  <a:schemeClr val="tx1"/>
                </a:solidFill>
              </a:rPr>
              <a:t>Handling of VTYSH commands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Decide where to load and run the command handlers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Implicit commit for config commands from VTYSH in regular mode.</a:t>
            </a:r>
          </a:p>
          <a:p>
            <a:pPr lvl="2"/>
            <a:r>
              <a:rPr lang="en-IN" b="1" dirty="0">
                <a:solidFill>
                  <a:schemeClr val="tx1"/>
                </a:solidFill>
              </a:rPr>
              <a:t>Need to still figure out how to utilise ‘</a:t>
            </a:r>
            <a:r>
              <a:rPr lang="en-IN" b="1" dirty="0" err="1">
                <a:solidFill>
                  <a:schemeClr val="tx1"/>
                </a:solidFill>
              </a:rPr>
              <a:t>cmgd</a:t>
            </a:r>
            <a:r>
              <a:rPr lang="en-IN" b="1" dirty="0">
                <a:solidFill>
                  <a:schemeClr val="tx1"/>
                </a:solidFill>
              </a:rPr>
              <a:t> commit-apply’ from VTYSH.</a:t>
            </a:r>
          </a:p>
          <a:p>
            <a:r>
              <a:rPr lang="en-IN" b="1" dirty="0">
                <a:solidFill>
                  <a:schemeClr val="tx1"/>
                </a:solidFill>
              </a:rPr>
              <a:t>Handling rollback of configuration.</a:t>
            </a:r>
          </a:p>
          <a:p>
            <a:pPr lvl="1"/>
            <a:r>
              <a:rPr lang="en-IN" sz="1800" b="1" dirty="0" err="1">
                <a:solidFill>
                  <a:schemeClr val="tx1"/>
                </a:solidFill>
              </a:rPr>
              <a:t>Upto</a:t>
            </a:r>
            <a:r>
              <a:rPr lang="en-IN" sz="1800" b="1" dirty="0">
                <a:solidFill>
                  <a:schemeClr val="tx1"/>
                </a:solidFill>
              </a:rPr>
              <a:t> 10 last commit buffers to be saved.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Offline job for saving commit buffers to file on disk.</a:t>
            </a:r>
          </a:p>
          <a:p>
            <a:endParaRPr lang="en-IN" sz="2000" b="1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– 2021/09/13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258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199"/>
            <a:ext cx="6104602" cy="4892675"/>
          </a:xfrm>
        </p:spPr>
        <p:txBody>
          <a:bodyPr>
            <a:noAutofit/>
          </a:bodyPr>
          <a:lstStyle/>
          <a:p>
            <a:r>
              <a:rPr lang="en-IN" sz="2800" b="1" dirty="0">
                <a:solidFill>
                  <a:schemeClr val="tx1"/>
                </a:solidFill>
              </a:rPr>
              <a:t>Test scale with 10k static routes</a:t>
            </a:r>
          </a:p>
          <a:p>
            <a:pPr lvl="1"/>
            <a:r>
              <a:rPr lang="en-IN" sz="2400" b="1" dirty="0">
                <a:solidFill>
                  <a:schemeClr val="tx1"/>
                </a:solidFill>
              </a:rPr>
              <a:t>On master</a:t>
            </a:r>
          </a:p>
          <a:p>
            <a:pPr lvl="2"/>
            <a:r>
              <a:rPr lang="en-IN" sz="2000" b="1" dirty="0">
                <a:solidFill>
                  <a:schemeClr val="tx1"/>
                </a:solidFill>
              </a:rPr>
              <a:t>With ‘</a:t>
            </a:r>
            <a:r>
              <a:rPr lang="en-IN" sz="2000" b="1" dirty="0" err="1">
                <a:solidFill>
                  <a:schemeClr val="tx1"/>
                </a:solidFill>
              </a:rPr>
              <a:t>vtysh</a:t>
            </a:r>
            <a:r>
              <a:rPr lang="en-IN" sz="2000" b="1" dirty="0">
                <a:solidFill>
                  <a:schemeClr val="tx1"/>
                </a:solidFill>
              </a:rPr>
              <a:t> –f’ takes 7 seconds</a:t>
            </a:r>
          </a:p>
          <a:p>
            <a:pPr lvl="1"/>
            <a:r>
              <a:rPr lang="en-IN" sz="2400" b="1" dirty="0">
                <a:solidFill>
                  <a:schemeClr val="tx1"/>
                </a:solidFill>
              </a:rPr>
              <a:t>On </a:t>
            </a:r>
            <a:r>
              <a:rPr lang="en-IN" sz="2400" b="1" dirty="0" err="1">
                <a:solidFill>
                  <a:schemeClr val="tx1"/>
                </a:solidFill>
              </a:rPr>
              <a:t>yang_cmd_dev</a:t>
            </a:r>
            <a:endParaRPr lang="en-IN" sz="2400" b="1" dirty="0">
              <a:solidFill>
                <a:schemeClr val="tx1"/>
              </a:solidFill>
            </a:endParaRPr>
          </a:p>
          <a:p>
            <a:pPr lvl="2"/>
            <a:r>
              <a:rPr lang="en-IN" sz="2000" b="1" dirty="0">
                <a:solidFill>
                  <a:schemeClr val="tx1"/>
                </a:solidFill>
              </a:rPr>
              <a:t>With ‘</a:t>
            </a:r>
            <a:r>
              <a:rPr lang="en-IN" sz="2000" b="1" dirty="0" err="1">
                <a:solidFill>
                  <a:schemeClr val="tx1"/>
                </a:solidFill>
              </a:rPr>
              <a:t>vtysh</a:t>
            </a:r>
            <a:r>
              <a:rPr lang="en-IN" sz="2000" b="1" dirty="0">
                <a:solidFill>
                  <a:schemeClr val="tx1"/>
                </a:solidFill>
              </a:rPr>
              <a:t> –f’</a:t>
            </a:r>
          </a:p>
          <a:p>
            <a:pPr lvl="3"/>
            <a:r>
              <a:rPr lang="en-IN" sz="1800" b="1" dirty="0">
                <a:solidFill>
                  <a:schemeClr val="tx1"/>
                </a:solidFill>
              </a:rPr>
              <a:t>Set-Config takes 3.6 seconds</a:t>
            </a:r>
          </a:p>
          <a:p>
            <a:pPr lvl="3"/>
            <a:r>
              <a:rPr lang="en-IN" sz="1800" b="1" dirty="0">
                <a:solidFill>
                  <a:schemeClr val="tx1"/>
                </a:solidFill>
              </a:rPr>
              <a:t>Commit takes 1.4 seconds</a:t>
            </a:r>
          </a:p>
          <a:p>
            <a:pPr lvl="3"/>
            <a:r>
              <a:rPr lang="en-IN" sz="1800" b="1" dirty="0">
                <a:solidFill>
                  <a:schemeClr val="tx1"/>
                </a:solidFill>
              </a:rPr>
              <a:t>Total: 6 seconds.</a:t>
            </a:r>
          </a:p>
          <a:p>
            <a:pPr lvl="2"/>
            <a:r>
              <a:rPr lang="en-IN" sz="2000" b="1" dirty="0">
                <a:solidFill>
                  <a:schemeClr val="tx1"/>
                </a:solidFill>
              </a:rPr>
              <a:t>With ‘</a:t>
            </a:r>
            <a:r>
              <a:rPr lang="en-IN" sz="2000" b="1" dirty="0" err="1">
                <a:solidFill>
                  <a:schemeClr val="tx1"/>
                </a:solidFill>
              </a:rPr>
              <a:t>cmgd</a:t>
            </a:r>
            <a:r>
              <a:rPr lang="en-IN" sz="2000" b="1" dirty="0">
                <a:solidFill>
                  <a:schemeClr val="tx1"/>
                </a:solidFill>
              </a:rPr>
              <a:t> load-config’</a:t>
            </a:r>
          </a:p>
          <a:p>
            <a:pPr lvl="3"/>
            <a:r>
              <a:rPr lang="en-IN" sz="1800" b="1" dirty="0">
                <a:solidFill>
                  <a:schemeClr val="tx1"/>
                </a:solidFill>
              </a:rPr>
              <a:t>Load-Config takes 1-2 seconds</a:t>
            </a:r>
          </a:p>
          <a:p>
            <a:pPr lvl="3"/>
            <a:r>
              <a:rPr lang="en-IN" sz="1800" b="1" dirty="0">
                <a:solidFill>
                  <a:schemeClr val="tx1"/>
                </a:solidFill>
              </a:rPr>
              <a:t>Commit takes 1.4 seconds</a:t>
            </a:r>
          </a:p>
          <a:p>
            <a:pPr lvl="3"/>
            <a:r>
              <a:rPr lang="en-IN" sz="1800" b="1" dirty="0">
                <a:solidFill>
                  <a:schemeClr val="tx1"/>
                </a:solidFill>
              </a:rPr>
              <a:t>Total: 3.5-4 seconds.</a:t>
            </a:r>
          </a:p>
          <a:p>
            <a:pPr lvl="2"/>
            <a:endParaRPr lang="en-IN" sz="2000" b="1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on Scale so far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278F39-285F-C245-9BD1-CFF901E95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350" y="365125"/>
            <a:ext cx="5115962" cy="6127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02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64CF6-EA84-CE4A-B80B-78B96CE2D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261" y="938794"/>
            <a:ext cx="6811999" cy="1229360"/>
          </a:xfrm>
        </p:spPr>
        <p:txBody>
          <a:bodyPr/>
          <a:lstStyle/>
          <a:p>
            <a:r>
              <a:rPr lang="en-US" dirty="0"/>
              <a:t>Applying configurations on Backend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5E1C1-E398-8D45-9C24-50B18C23730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69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10965542" cy="4572000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Config is pre-validated on CMGD.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No need to wait for APPLY on Backend for Commit to complete.</a:t>
            </a:r>
          </a:p>
          <a:p>
            <a:r>
              <a:rPr lang="en-IN" b="1" dirty="0">
                <a:solidFill>
                  <a:schemeClr val="tx1"/>
                </a:solidFill>
              </a:rPr>
              <a:t>CFG_APPLY_REQ is queued for processing later.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Pros</a:t>
            </a:r>
          </a:p>
          <a:p>
            <a:pPr lvl="2"/>
            <a:r>
              <a:rPr lang="en-IN" b="1" dirty="0">
                <a:solidFill>
                  <a:schemeClr val="tx1"/>
                </a:solidFill>
              </a:rPr>
              <a:t>Commit can return much earlier.</a:t>
            </a:r>
          </a:p>
          <a:p>
            <a:pPr lvl="2"/>
            <a:r>
              <a:rPr lang="en-IN" b="1" dirty="0">
                <a:solidFill>
                  <a:schemeClr val="tx1"/>
                </a:solidFill>
              </a:rPr>
              <a:t>Configuration apply can be spread over time to let other job on the same thread.</a:t>
            </a:r>
          </a:p>
          <a:p>
            <a:pPr lvl="2"/>
            <a:r>
              <a:rPr lang="en-IN" b="1" dirty="0">
                <a:solidFill>
                  <a:schemeClr val="tx1"/>
                </a:solidFill>
              </a:rPr>
              <a:t>Or can be packed into a much lesser batches than what was possible with inline processing.</a:t>
            </a:r>
          </a:p>
          <a:p>
            <a:pPr lvl="1"/>
            <a:r>
              <a:rPr lang="en-IN" b="1" dirty="0">
                <a:solidFill>
                  <a:srgbClr val="FF0000"/>
                </a:solidFill>
              </a:rPr>
              <a:t>Cons</a:t>
            </a:r>
          </a:p>
          <a:p>
            <a:pPr lvl="2"/>
            <a:r>
              <a:rPr lang="en-IN" b="1" dirty="0">
                <a:solidFill>
                  <a:srgbClr val="FF0000"/>
                </a:solidFill>
              </a:rPr>
              <a:t>If and only if apply fails, the backend becomes out-of-sync with Config on CMGD.</a:t>
            </a:r>
          </a:p>
          <a:p>
            <a:pPr lvl="2"/>
            <a:r>
              <a:rPr lang="en-IN" b="1" dirty="0">
                <a:solidFill>
                  <a:srgbClr val="FF0000"/>
                </a:solidFill>
              </a:rPr>
              <a:t>How to recover?</a:t>
            </a:r>
          </a:p>
          <a:p>
            <a:pPr lvl="3"/>
            <a:r>
              <a:rPr lang="en-IN" b="1" dirty="0">
                <a:solidFill>
                  <a:srgbClr val="FF0000"/>
                </a:solidFill>
              </a:rPr>
              <a:t>Perhaps restart the backend daemon and re-download config on restart. ???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Config on Backend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Offline processing of CFR_APPLY_REQ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95B27E-5891-FD42-8D68-51DF1BCA8138}"/>
              </a:ext>
            </a:extLst>
          </p:cNvPr>
          <p:cNvSpPr txBox="1"/>
          <p:nvPr/>
        </p:nvSpPr>
        <p:spPr>
          <a:xfrm>
            <a:off x="5507915" y="-3334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61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64CF6-EA84-CE4A-B80B-78B96CE2D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261" y="938794"/>
            <a:ext cx="6811999" cy="1229360"/>
          </a:xfrm>
        </p:spPr>
        <p:txBody>
          <a:bodyPr/>
          <a:lstStyle/>
          <a:p>
            <a:r>
              <a:rPr lang="en-US" dirty="0"/>
              <a:t>Handling VTYSH commands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5E1C1-E398-8D45-9C24-50B18C23730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2119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Method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Current Config Commands Processing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BDA466F-7134-0941-BBE2-7026D1B5A2CB}"/>
              </a:ext>
            </a:extLst>
          </p:cNvPr>
          <p:cNvSpPr/>
          <p:nvPr/>
        </p:nvSpPr>
        <p:spPr>
          <a:xfrm>
            <a:off x="7170502" y="3694669"/>
            <a:ext cx="3257616" cy="2532705"/>
          </a:xfrm>
          <a:prstGeom prst="roundRect">
            <a:avLst>
              <a:gd name="adj" fmla="val 537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2C374A6-EF99-384B-91E3-A0A279810E7C}"/>
              </a:ext>
            </a:extLst>
          </p:cNvPr>
          <p:cNvSpPr/>
          <p:nvPr/>
        </p:nvSpPr>
        <p:spPr>
          <a:xfrm>
            <a:off x="4428531" y="1681584"/>
            <a:ext cx="1717589" cy="499455"/>
          </a:xfrm>
          <a:prstGeom prst="roundRect">
            <a:avLst>
              <a:gd name="adj" fmla="val 537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VTYSH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F350A87-53F1-1247-A765-2CD046E6FC18}"/>
              </a:ext>
            </a:extLst>
          </p:cNvPr>
          <p:cNvSpPr/>
          <p:nvPr/>
        </p:nvSpPr>
        <p:spPr>
          <a:xfrm>
            <a:off x="8189252" y="1706351"/>
            <a:ext cx="3417898" cy="1752972"/>
          </a:xfrm>
          <a:prstGeom prst="roundRect">
            <a:avLst>
              <a:gd name="adj" fmla="val 537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Zebra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2A614D-1A92-F141-A386-6449555969DB}"/>
              </a:ext>
            </a:extLst>
          </p:cNvPr>
          <p:cNvSpPr/>
          <p:nvPr/>
        </p:nvSpPr>
        <p:spPr>
          <a:xfrm>
            <a:off x="7326484" y="4291995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lib/</a:t>
            </a:r>
            <a:r>
              <a:rPr lang="en-US" dirty="0" err="1">
                <a:solidFill>
                  <a:schemeClr val="tx1"/>
                </a:solidFill>
              </a:rPr>
              <a:t>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FDE63D-73BB-9443-B928-1E39BE65B82D}"/>
              </a:ext>
            </a:extLst>
          </p:cNvPr>
          <p:cNvSpPr/>
          <p:nvPr/>
        </p:nvSpPr>
        <p:spPr>
          <a:xfrm>
            <a:off x="9019359" y="4175437"/>
            <a:ext cx="1248032" cy="5072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static_vty.c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1F142C-9FA0-F04F-9234-5F6622F1F264}"/>
              </a:ext>
            </a:extLst>
          </p:cNvPr>
          <p:cNvSpPr/>
          <p:nvPr/>
        </p:nvSpPr>
        <p:spPr>
          <a:xfrm>
            <a:off x="9018575" y="5171035"/>
            <a:ext cx="1248032" cy="8048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static_nb</a:t>
            </a:r>
            <a:r>
              <a:rPr lang="en-US" dirty="0">
                <a:solidFill>
                  <a:schemeClr val="tx1"/>
                </a:solidFill>
              </a:rPr>
              <a:t>_</a:t>
            </a:r>
          </a:p>
          <a:p>
            <a:pPr algn="ctr"/>
            <a:r>
              <a:rPr lang="en-US" dirty="0" err="1">
                <a:solidFill>
                  <a:schemeClr val="tx1"/>
                </a:solidFill>
              </a:rPr>
              <a:t>config.c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1D484BC-9454-B946-BA0B-285FCB995AFA}"/>
              </a:ext>
            </a:extLst>
          </p:cNvPr>
          <p:cNvSpPr/>
          <p:nvPr/>
        </p:nvSpPr>
        <p:spPr>
          <a:xfrm>
            <a:off x="8339036" y="2150977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lib/</a:t>
            </a:r>
            <a:r>
              <a:rPr lang="en-US" dirty="0" err="1">
                <a:solidFill>
                  <a:schemeClr val="tx1"/>
                </a:solidFill>
              </a:rPr>
              <a:t>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1FEDED-2A01-E946-B2B5-55C9B3958A0A}"/>
              </a:ext>
            </a:extLst>
          </p:cNvPr>
          <p:cNvSpPr/>
          <p:nvPr/>
        </p:nvSpPr>
        <p:spPr>
          <a:xfrm>
            <a:off x="10192465" y="2150977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zebra_vty.c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ED9AAC-21BB-594A-AA6A-74BD7C1E61CD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6146120" y="2168682"/>
            <a:ext cx="1804380" cy="212331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C092535-4C3A-B643-A4C8-BC8B4A6AD872}"/>
              </a:ext>
            </a:extLst>
          </p:cNvPr>
          <p:cNvCxnSpPr>
            <a:cxnSpLocks/>
            <a:stCxn id="11" idx="3"/>
            <a:endCxn id="19" idx="1"/>
          </p:cNvCxnSpPr>
          <p:nvPr/>
        </p:nvCxnSpPr>
        <p:spPr>
          <a:xfrm>
            <a:off x="6146120" y="1931312"/>
            <a:ext cx="2192916" cy="45501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CA04577-BF3C-7343-BE8F-DD05F9ED1D11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8574516" y="4429039"/>
            <a:ext cx="444843" cy="9830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FB68FED-B36F-B947-AB1F-BE708EA68253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 flipH="1">
            <a:off x="9642591" y="4682640"/>
            <a:ext cx="784" cy="488395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1491E020-3217-8B4F-8BF1-42654A669F45}"/>
              </a:ext>
            </a:extLst>
          </p:cNvPr>
          <p:cNvCxnSpPr>
            <a:cxnSpLocks/>
            <a:stCxn id="17" idx="3"/>
            <a:endCxn id="44" idx="2"/>
          </p:cNvCxnSpPr>
          <p:nvPr/>
        </p:nvCxnSpPr>
        <p:spPr>
          <a:xfrm flipV="1">
            <a:off x="10266607" y="3306463"/>
            <a:ext cx="541269" cy="2266993"/>
          </a:xfrm>
          <a:prstGeom prst="bentConnector2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67B1ED3-4ABA-5343-8051-61E235764CA1}"/>
              </a:ext>
            </a:extLst>
          </p:cNvPr>
          <p:cNvSpPr/>
          <p:nvPr/>
        </p:nvSpPr>
        <p:spPr>
          <a:xfrm>
            <a:off x="10183860" y="2835770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zserv.c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51F50FDD-1B81-6246-84A8-1242586F346E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9587068" y="2386324"/>
            <a:ext cx="605397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3D532EA4-4C96-9C40-BD7E-8EF0B4658C16}"/>
              </a:ext>
            </a:extLst>
          </p:cNvPr>
          <p:cNvSpPr txBox="1"/>
          <p:nvPr/>
        </p:nvSpPr>
        <p:spPr>
          <a:xfrm>
            <a:off x="9486357" y="4663832"/>
            <a:ext cx="308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A8D8252-29A4-3742-9191-201476B769EE}"/>
              </a:ext>
            </a:extLst>
          </p:cNvPr>
          <p:cNvSpPr txBox="1"/>
          <p:nvPr/>
        </p:nvSpPr>
        <p:spPr>
          <a:xfrm>
            <a:off x="6610802" y="1772021"/>
            <a:ext cx="1431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show </a:t>
            </a:r>
            <a:r>
              <a:rPr lang="en-US" sz="1400" b="1" dirty="0" err="1">
                <a:solidFill>
                  <a:srgbClr val="FF0000"/>
                </a:solidFill>
              </a:rPr>
              <a:t>ip</a:t>
            </a:r>
            <a:r>
              <a:rPr lang="en-US" sz="1400" b="1" dirty="0">
                <a:solidFill>
                  <a:srgbClr val="FF0000"/>
                </a:solidFill>
              </a:rPr>
              <a:t> route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AE15C8D-2B76-074B-8257-B8268E1412FC}"/>
              </a:ext>
            </a:extLst>
          </p:cNvPr>
          <p:cNvSpPr txBox="1"/>
          <p:nvPr/>
        </p:nvSpPr>
        <p:spPr>
          <a:xfrm>
            <a:off x="6168543" y="2864796"/>
            <a:ext cx="1804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show running config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951BB8F-25BE-FF42-AFC6-F2DE5E3943D2}"/>
              </a:ext>
            </a:extLst>
          </p:cNvPr>
          <p:cNvSpPr txBox="1"/>
          <p:nvPr/>
        </p:nvSpPr>
        <p:spPr>
          <a:xfrm>
            <a:off x="6106816" y="3251088"/>
            <a:ext cx="2071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ip</a:t>
            </a:r>
            <a:r>
              <a:rPr lang="en-US" sz="1400" b="1" dirty="0"/>
              <a:t> route </a:t>
            </a:r>
            <a:r>
              <a:rPr lang="en-US" sz="1400" b="1" dirty="0" err="1"/>
              <a:t>x.x.x.x</a:t>
            </a:r>
            <a:r>
              <a:rPr lang="en-US" sz="1400" b="1" dirty="0"/>
              <a:t>/y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67915891-3E6C-2F47-8563-81984041195F}"/>
              </a:ext>
            </a:extLst>
          </p:cNvPr>
          <p:cNvSpPr txBox="1"/>
          <p:nvPr/>
        </p:nvSpPr>
        <p:spPr>
          <a:xfrm>
            <a:off x="7034663" y="3226382"/>
            <a:ext cx="3167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96084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ED9300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13" grpId="0"/>
      <p:bldP spid="1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6C65CEAA-4BE4-AA4B-96E2-611C25D7E26C}"/>
              </a:ext>
            </a:extLst>
          </p:cNvPr>
          <p:cNvGrpSpPr/>
          <p:nvPr/>
        </p:nvGrpSpPr>
        <p:grpSpPr>
          <a:xfrm>
            <a:off x="1131811" y="2911962"/>
            <a:ext cx="4946641" cy="3332181"/>
            <a:chOff x="1131811" y="2911962"/>
            <a:chExt cx="4946641" cy="3332181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A097F81-E7AC-214E-B776-EC07FB0BA494}"/>
                </a:ext>
              </a:extLst>
            </p:cNvPr>
            <p:cNvSpPr/>
            <p:nvPr/>
          </p:nvSpPr>
          <p:spPr>
            <a:xfrm>
              <a:off x="1131811" y="2911962"/>
              <a:ext cx="4946641" cy="3332181"/>
            </a:xfrm>
            <a:prstGeom prst="roundRect">
              <a:avLst>
                <a:gd name="adj" fmla="val 5377"/>
              </a:avLst>
            </a:prstGeom>
            <a:solidFill>
              <a:srgbClr val="F6DC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CMGD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4DD5E1-E312-5F47-B132-860520638269}"/>
                </a:ext>
              </a:extLst>
            </p:cNvPr>
            <p:cNvSpPr/>
            <p:nvPr/>
          </p:nvSpPr>
          <p:spPr>
            <a:xfrm>
              <a:off x="1448181" y="5078232"/>
              <a:ext cx="1248032" cy="95694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Frontend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Adapter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6BC21DE-5B20-3641-9724-4BB6A38839FC}"/>
                </a:ext>
              </a:extLst>
            </p:cNvPr>
            <p:cNvSpPr/>
            <p:nvPr/>
          </p:nvSpPr>
          <p:spPr>
            <a:xfrm>
              <a:off x="4571014" y="5080968"/>
              <a:ext cx="1248032" cy="92949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Backend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Adapter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C0D5624-C771-084A-B28C-CE298C8496B4}"/>
                </a:ext>
              </a:extLst>
            </p:cNvPr>
            <p:cNvSpPr/>
            <p:nvPr/>
          </p:nvSpPr>
          <p:spPr>
            <a:xfrm>
              <a:off x="1448181" y="3429000"/>
              <a:ext cx="1514076" cy="47069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         lib/</a:t>
              </a:r>
              <a:r>
                <a:rPr lang="en-US" dirty="0" err="1">
                  <a:solidFill>
                    <a:schemeClr val="tx1"/>
                  </a:solidFill>
                </a:rPr>
                <a:t>vty.c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A4A40333-4878-6F4E-B88A-432826EDE853}"/>
                </a:ext>
              </a:extLst>
            </p:cNvPr>
            <p:cNvSpPr/>
            <p:nvPr/>
          </p:nvSpPr>
          <p:spPr>
            <a:xfrm>
              <a:off x="3026842" y="4295362"/>
              <a:ext cx="1423711" cy="63614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Transactions</a:t>
              </a:r>
            </a:p>
          </p:txBody>
        </p:sp>
        <p:sp>
          <p:nvSpPr>
            <p:cNvPr id="61" name="Can 60">
              <a:extLst>
                <a:ext uri="{FF2B5EF4-FFF2-40B4-BE49-F238E27FC236}">
                  <a16:creationId xmlns:a16="http://schemas.microsoft.com/office/drawing/2014/main" id="{F10650CA-EBED-AA4C-973F-FC5ED6F0A146}"/>
                </a:ext>
              </a:extLst>
            </p:cNvPr>
            <p:cNvSpPr/>
            <p:nvPr/>
          </p:nvSpPr>
          <p:spPr>
            <a:xfrm>
              <a:off x="4728431" y="3390488"/>
              <a:ext cx="1093069" cy="60836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Running</a:t>
              </a:r>
            </a:p>
            <a:p>
              <a:pPr algn="ctr"/>
              <a:r>
                <a:rPr lang="en-US" sz="1400" dirty="0"/>
                <a:t>DB</a:t>
              </a:r>
            </a:p>
          </p:txBody>
        </p:sp>
        <p:sp>
          <p:nvSpPr>
            <p:cNvPr id="62" name="Can 61">
              <a:extLst>
                <a:ext uri="{FF2B5EF4-FFF2-40B4-BE49-F238E27FC236}">
                  <a16:creationId xmlns:a16="http://schemas.microsoft.com/office/drawing/2014/main" id="{7AFBDA7C-6B4A-2249-95CF-FE09F14EC77F}"/>
                </a:ext>
              </a:extLst>
            </p:cNvPr>
            <p:cNvSpPr/>
            <p:nvPr/>
          </p:nvSpPr>
          <p:spPr>
            <a:xfrm>
              <a:off x="3219209" y="3378131"/>
              <a:ext cx="1093069" cy="60836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Candidate</a:t>
              </a:r>
            </a:p>
            <a:p>
              <a:pPr algn="ctr"/>
              <a:r>
                <a:rPr lang="en-US" sz="1400" dirty="0"/>
                <a:t>DB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E2F4A45A-2433-9D49-8B24-4C26FCFC989A}"/>
                </a:ext>
              </a:extLst>
            </p:cNvPr>
            <p:cNvSpPr/>
            <p:nvPr/>
          </p:nvSpPr>
          <p:spPr>
            <a:xfrm>
              <a:off x="1452830" y="3439675"/>
              <a:ext cx="479382" cy="43860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FE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A0CE17B-9608-BA4D-AF83-8442E4BF553B}"/>
              </a:ext>
            </a:extLst>
          </p:cNvPr>
          <p:cNvGrpSpPr/>
          <p:nvPr/>
        </p:nvGrpSpPr>
        <p:grpSpPr>
          <a:xfrm>
            <a:off x="1448181" y="4224915"/>
            <a:ext cx="1254381" cy="688333"/>
            <a:chOff x="1448181" y="4224915"/>
            <a:chExt cx="1254381" cy="68833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21C393B-BF2D-9544-A01E-3E0FFD8665BA}"/>
                </a:ext>
              </a:extLst>
            </p:cNvPr>
            <p:cNvSpPr/>
            <p:nvPr/>
          </p:nvSpPr>
          <p:spPr>
            <a:xfrm>
              <a:off x="1448181" y="4224915"/>
              <a:ext cx="1248032" cy="3390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static_vty.c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490C7889-2BCB-B04E-82E7-DE3E944F9943}"/>
                </a:ext>
              </a:extLst>
            </p:cNvPr>
            <p:cNvSpPr/>
            <p:nvPr/>
          </p:nvSpPr>
          <p:spPr>
            <a:xfrm>
              <a:off x="1454530" y="4574228"/>
              <a:ext cx="1248032" cy="339020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bgp_vty.c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9A61EDD-3832-674E-AF6D-2767C3E7FE8D}"/>
              </a:ext>
            </a:extLst>
          </p:cNvPr>
          <p:cNvCxnSpPr>
            <a:cxnSpLocks/>
          </p:cNvCxnSpPr>
          <p:nvPr/>
        </p:nvCxnSpPr>
        <p:spPr>
          <a:xfrm flipV="1">
            <a:off x="1738668" y="3885895"/>
            <a:ext cx="0" cy="33901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Diverted to and Processed on CMGD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BDA466F-7134-0941-BBE2-7026D1B5A2CB}"/>
              </a:ext>
            </a:extLst>
          </p:cNvPr>
          <p:cNvSpPr/>
          <p:nvPr/>
        </p:nvSpPr>
        <p:spPr>
          <a:xfrm>
            <a:off x="7170502" y="3694669"/>
            <a:ext cx="3257616" cy="2532705"/>
          </a:xfrm>
          <a:prstGeom prst="roundRect">
            <a:avLst>
              <a:gd name="adj" fmla="val 537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2C374A6-EF99-384B-91E3-A0A279810E7C}"/>
              </a:ext>
            </a:extLst>
          </p:cNvPr>
          <p:cNvSpPr/>
          <p:nvPr/>
        </p:nvSpPr>
        <p:spPr>
          <a:xfrm>
            <a:off x="4428531" y="1681584"/>
            <a:ext cx="1717589" cy="499455"/>
          </a:xfrm>
          <a:prstGeom prst="roundRect">
            <a:avLst>
              <a:gd name="adj" fmla="val 537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VTYSH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F350A87-53F1-1247-A765-2CD046E6FC18}"/>
              </a:ext>
            </a:extLst>
          </p:cNvPr>
          <p:cNvSpPr/>
          <p:nvPr/>
        </p:nvSpPr>
        <p:spPr>
          <a:xfrm>
            <a:off x="8239948" y="926619"/>
            <a:ext cx="3367202" cy="2324470"/>
          </a:xfrm>
          <a:prstGeom prst="roundRect">
            <a:avLst>
              <a:gd name="adj" fmla="val 537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BGP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2A614D-1A92-F141-A386-6449555969DB}"/>
              </a:ext>
            </a:extLst>
          </p:cNvPr>
          <p:cNvSpPr/>
          <p:nvPr/>
        </p:nvSpPr>
        <p:spPr>
          <a:xfrm>
            <a:off x="7326484" y="4291995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lib/</a:t>
            </a:r>
            <a:r>
              <a:rPr lang="en-US" dirty="0" err="1">
                <a:solidFill>
                  <a:schemeClr val="tx1"/>
                </a:solidFill>
              </a:rPr>
              <a:t>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FDE63D-73BB-9443-B928-1E39BE65B82D}"/>
              </a:ext>
            </a:extLst>
          </p:cNvPr>
          <p:cNvSpPr/>
          <p:nvPr/>
        </p:nvSpPr>
        <p:spPr>
          <a:xfrm>
            <a:off x="9019359" y="4175437"/>
            <a:ext cx="1248032" cy="5072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static_vty.c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1F142C-9FA0-F04F-9234-5F6622F1F264}"/>
              </a:ext>
            </a:extLst>
          </p:cNvPr>
          <p:cNvSpPr/>
          <p:nvPr/>
        </p:nvSpPr>
        <p:spPr>
          <a:xfrm>
            <a:off x="9018575" y="5171035"/>
            <a:ext cx="1248032" cy="8048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static_nb</a:t>
            </a:r>
            <a:r>
              <a:rPr lang="en-US" dirty="0">
                <a:solidFill>
                  <a:schemeClr val="tx1"/>
                </a:solidFill>
              </a:rPr>
              <a:t>_</a:t>
            </a:r>
          </a:p>
          <a:p>
            <a:pPr algn="ctr"/>
            <a:r>
              <a:rPr lang="en-US" dirty="0" err="1">
                <a:solidFill>
                  <a:schemeClr val="tx1"/>
                </a:solidFill>
              </a:rPr>
              <a:t>config.c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C2C8A0-6EA7-E143-A24F-DC6395E510CF}"/>
              </a:ext>
            </a:extLst>
          </p:cNvPr>
          <p:cNvSpPr/>
          <p:nvPr/>
        </p:nvSpPr>
        <p:spPr>
          <a:xfrm>
            <a:off x="7326484" y="5041557"/>
            <a:ext cx="1248032" cy="9569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Client Lib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1D484BC-9454-B946-BA0B-285FCB995AFA}"/>
              </a:ext>
            </a:extLst>
          </p:cNvPr>
          <p:cNvSpPr/>
          <p:nvPr/>
        </p:nvSpPr>
        <p:spPr>
          <a:xfrm>
            <a:off x="8443164" y="1319636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lib/</a:t>
            </a:r>
            <a:r>
              <a:rPr lang="en-US" dirty="0" err="1">
                <a:solidFill>
                  <a:schemeClr val="tx1"/>
                </a:solidFill>
              </a:rPr>
              <a:t>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1FEDED-2A01-E946-B2B5-55C9B3958A0A}"/>
              </a:ext>
            </a:extLst>
          </p:cNvPr>
          <p:cNvSpPr/>
          <p:nvPr/>
        </p:nvSpPr>
        <p:spPr>
          <a:xfrm>
            <a:off x="10183860" y="1325081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bgp_vty.c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ED9AAC-21BB-594A-AA6A-74BD7C1E61CD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6146120" y="2168682"/>
            <a:ext cx="1804380" cy="212331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C092535-4C3A-B643-A4C8-BC8B4A6AD872}"/>
              </a:ext>
            </a:extLst>
          </p:cNvPr>
          <p:cNvCxnSpPr>
            <a:cxnSpLocks/>
            <a:stCxn id="11" idx="3"/>
            <a:endCxn id="19" idx="1"/>
          </p:cNvCxnSpPr>
          <p:nvPr/>
        </p:nvCxnSpPr>
        <p:spPr>
          <a:xfrm flipV="1">
            <a:off x="6146120" y="1554983"/>
            <a:ext cx="2297044" cy="376329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CA04577-BF3C-7343-BE8F-DD05F9ED1D11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8574516" y="4429039"/>
            <a:ext cx="444843" cy="9830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FB68FED-B36F-B947-AB1F-BE708EA68253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 flipH="1">
            <a:off x="9642591" y="4682640"/>
            <a:ext cx="784" cy="488395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78F7B91-3622-E845-BAD4-EB17328C9CA2}"/>
              </a:ext>
            </a:extLst>
          </p:cNvPr>
          <p:cNvCxnSpPr>
            <a:cxnSpLocks/>
          </p:cNvCxnSpPr>
          <p:nvPr/>
        </p:nvCxnSpPr>
        <p:spPr>
          <a:xfrm flipH="1">
            <a:off x="2361901" y="3907310"/>
            <a:ext cx="11575" cy="33140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86106F9B-7295-D74A-AF0E-17CF8E382103}"/>
              </a:ext>
            </a:extLst>
          </p:cNvPr>
          <p:cNvCxnSpPr>
            <a:cxnSpLocks/>
            <a:stCxn id="12" idx="1"/>
            <a:endCxn id="9" idx="1"/>
          </p:cNvCxnSpPr>
          <p:nvPr/>
        </p:nvCxnSpPr>
        <p:spPr>
          <a:xfrm rot="10800000" flipV="1">
            <a:off x="1448181" y="3664346"/>
            <a:ext cx="12700" cy="1892357"/>
          </a:xfrm>
          <a:prstGeom prst="bentConnector3">
            <a:avLst>
              <a:gd name="adj1" fmla="val 5789189"/>
            </a:avLst>
          </a:prstGeom>
          <a:ln w="4445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CC979A2-A48E-4B4F-994C-35C2812568EB}"/>
              </a:ext>
            </a:extLst>
          </p:cNvPr>
          <p:cNvCxnSpPr>
            <a:cxnSpLocks/>
            <a:stCxn id="9" idx="3"/>
            <a:endCxn id="60" idx="1"/>
          </p:cNvCxnSpPr>
          <p:nvPr/>
        </p:nvCxnSpPr>
        <p:spPr>
          <a:xfrm flipV="1">
            <a:off x="2696213" y="4613432"/>
            <a:ext cx="330629" cy="943272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6ED78A7-AF02-7443-9319-817ABDCB4500}"/>
              </a:ext>
            </a:extLst>
          </p:cNvPr>
          <p:cNvCxnSpPr>
            <a:cxnSpLocks/>
            <a:stCxn id="60" idx="0"/>
            <a:endCxn id="62" idx="3"/>
          </p:cNvCxnSpPr>
          <p:nvPr/>
        </p:nvCxnSpPr>
        <p:spPr>
          <a:xfrm flipV="1">
            <a:off x="3738698" y="3986492"/>
            <a:ext cx="27046" cy="308870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F7D8B079-DF69-CF4A-A598-4BB19452030A}"/>
              </a:ext>
            </a:extLst>
          </p:cNvPr>
          <p:cNvCxnSpPr>
            <a:cxnSpLocks/>
            <a:stCxn id="60" idx="0"/>
            <a:endCxn id="61" idx="3"/>
          </p:cNvCxnSpPr>
          <p:nvPr/>
        </p:nvCxnSpPr>
        <p:spPr>
          <a:xfrm flipV="1">
            <a:off x="3738698" y="3998849"/>
            <a:ext cx="1536268" cy="296513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1075CF6E-52BE-0C42-A758-7837BA91B9D4}"/>
              </a:ext>
            </a:extLst>
          </p:cNvPr>
          <p:cNvCxnSpPr>
            <a:cxnSpLocks/>
            <a:stCxn id="60" idx="3"/>
            <a:endCxn id="10" idx="0"/>
          </p:cNvCxnSpPr>
          <p:nvPr/>
        </p:nvCxnSpPr>
        <p:spPr>
          <a:xfrm>
            <a:off x="4450553" y="4613432"/>
            <a:ext cx="744477" cy="467536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8D87E50D-A9DE-EE44-8652-33CEB6DFE411}"/>
              </a:ext>
            </a:extLst>
          </p:cNvPr>
          <p:cNvCxnSpPr>
            <a:cxnSpLocks/>
            <a:stCxn id="10" idx="3"/>
            <a:endCxn id="18" idx="1"/>
          </p:cNvCxnSpPr>
          <p:nvPr/>
        </p:nvCxnSpPr>
        <p:spPr>
          <a:xfrm flipV="1">
            <a:off x="5819046" y="5520029"/>
            <a:ext cx="1507438" cy="25686"/>
          </a:xfrm>
          <a:prstGeom prst="straightConnector1">
            <a:avLst/>
          </a:prstGeom>
          <a:ln w="38100">
            <a:solidFill>
              <a:srgbClr val="913DD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C5E0E34-83BA-B64E-85D0-E36E42EAE512}"/>
              </a:ext>
            </a:extLst>
          </p:cNvPr>
          <p:cNvCxnSpPr>
            <a:cxnSpLocks/>
            <a:stCxn id="18" idx="3"/>
            <a:endCxn id="17" idx="1"/>
          </p:cNvCxnSpPr>
          <p:nvPr/>
        </p:nvCxnSpPr>
        <p:spPr>
          <a:xfrm>
            <a:off x="8574516" y="5520029"/>
            <a:ext cx="444059" cy="53427"/>
          </a:xfrm>
          <a:prstGeom prst="straightConnector1">
            <a:avLst/>
          </a:prstGeom>
          <a:ln w="38100">
            <a:solidFill>
              <a:srgbClr val="913DD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51F50FDD-1B81-6246-84A8-1242586F346E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9691196" y="1554983"/>
            <a:ext cx="492664" cy="5445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3D532EA4-4C96-9C40-BD7E-8EF0B4658C16}"/>
              </a:ext>
            </a:extLst>
          </p:cNvPr>
          <p:cNvSpPr txBox="1"/>
          <p:nvPr/>
        </p:nvSpPr>
        <p:spPr>
          <a:xfrm>
            <a:off x="9486357" y="4663832"/>
            <a:ext cx="308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A8D8252-29A4-3742-9191-201476B769EE}"/>
              </a:ext>
            </a:extLst>
          </p:cNvPr>
          <p:cNvSpPr txBox="1"/>
          <p:nvPr/>
        </p:nvSpPr>
        <p:spPr>
          <a:xfrm>
            <a:off x="6487238" y="1593540"/>
            <a:ext cx="1431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router </a:t>
            </a:r>
            <a:r>
              <a:rPr lang="en-US" sz="1400" b="1" dirty="0" err="1"/>
              <a:t>bgp</a:t>
            </a:r>
            <a:r>
              <a:rPr lang="en-US" sz="1400" b="1" dirty="0"/>
              <a:t> 100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0B6E21B-FAB0-654C-9A15-1C97815EC981}"/>
              </a:ext>
            </a:extLst>
          </p:cNvPr>
          <p:cNvSpPr txBox="1"/>
          <p:nvPr/>
        </p:nvSpPr>
        <p:spPr>
          <a:xfrm>
            <a:off x="2154495" y="1893603"/>
            <a:ext cx="1804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CMGD config and show commands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951BB8F-25BE-FF42-AFC6-F2DE5E3943D2}"/>
              </a:ext>
            </a:extLst>
          </p:cNvPr>
          <p:cNvSpPr txBox="1"/>
          <p:nvPr/>
        </p:nvSpPr>
        <p:spPr>
          <a:xfrm>
            <a:off x="6420310" y="3266270"/>
            <a:ext cx="2071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ip</a:t>
            </a:r>
            <a:r>
              <a:rPr lang="en-US" sz="1400" b="1" dirty="0"/>
              <a:t> route </a:t>
            </a:r>
            <a:r>
              <a:rPr lang="en-US" sz="1400" b="1" dirty="0" err="1"/>
              <a:t>x.x.x.x</a:t>
            </a:r>
            <a:r>
              <a:rPr lang="en-US" sz="1400" b="1" dirty="0"/>
              <a:t>/y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9AF1812C-5082-E14A-8691-3864C396C3E2}"/>
              </a:ext>
            </a:extLst>
          </p:cNvPr>
          <p:cNvSpPr txBox="1"/>
          <p:nvPr/>
        </p:nvSpPr>
        <p:spPr>
          <a:xfrm>
            <a:off x="1515779" y="2392003"/>
            <a:ext cx="2071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ip</a:t>
            </a:r>
            <a:r>
              <a:rPr lang="en-US" sz="1400" b="1" dirty="0"/>
              <a:t> route </a:t>
            </a:r>
            <a:r>
              <a:rPr lang="en-US" sz="1400" b="1" dirty="0" err="1"/>
              <a:t>x.x.x.x</a:t>
            </a:r>
            <a:r>
              <a:rPr lang="en-US" sz="1400" b="1" dirty="0"/>
              <a:t>/y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8B5DA42-DA17-064D-A06B-B05C80085991}"/>
              </a:ext>
            </a:extLst>
          </p:cNvPr>
          <p:cNvCxnSpPr>
            <a:cxnSpLocks/>
            <a:stCxn id="11" idx="1"/>
            <a:endCxn id="12" idx="0"/>
          </p:cNvCxnSpPr>
          <p:nvPr/>
        </p:nvCxnSpPr>
        <p:spPr>
          <a:xfrm flipH="1">
            <a:off x="2205219" y="1931312"/>
            <a:ext cx="2223312" cy="1497688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67915891-3E6C-2F47-8563-81984041195F}"/>
              </a:ext>
            </a:extLst>
          </p:cNvPr>
          <p:cNvSpPr txBox="1"/>
          <p:nvPr/>
        </p:nvSpPr>
        <p:spPr>
          <a:xfrm>
            <a:off x="7034663" y="3226382"/>
            <a:ext cx="3167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2CA4A9B-3A09-A247-8378-BF55B512F190}"/>
              </a:ext>
            </a:extLst>
          </p:cNvPr>
          <p:cNvSpPr txBox="1"/>
          <p:nvPr/>
        </p:nvSpPr>
        <p:spPr>
          <a:xfrm>
            <a:off x="285954" y="3907310"/>
            <a:ext cx="11248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SET_CONFIG</a:t>
            </a:r>
          </a:p>
          <a:p>
            <a:pPr algn="ctr"/>
            <a:r>
              <a:rPr lang="en-US" sz="1400" b="1" dirty="0"/>
              <a:t>&lt;</a:t>
            </a:r>
            <a:r>
              <a:rPr lang="en-US" sz="1400" b="1" dirty="0" err="1"/>
              <a:t>xpath</a:t>
            </a:r>
            <a:r>
              <a:rPr lang="en-US" sz="1400" b="1" dirty="0"/>
              <a:t>, value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36E97AE6-32C6-C34F-8409-D2B61DE14010}"/>
              </a:ext>
            </a:extLst>
          </p:cNvPr>
          <p:cNvSpPr txBox="1"/>
          <p:nvPr/>
        </p:nvSpPr>
        <p:spPr>
          <a:xfrm>
            <a:off x="5859173" y="5040318"/>
            <a:ext cx="12931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CREATE_DATA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&lt;</a:t>
            </a:r>
            <a:r>
              <a:rPr lang="en-US" sz="1400" b="1" dirty="0" err="1">
                <a:solidFill>
                  <a:srgbClr val="FF0000"/>
                </a:solidFill>
              </a:rPr>
              <a:t>xpath</a:t>
            </a:r>
            <a:r>
              <a:rPr lang="en-US" sz="1400" b="1" dirty="0">
                <a:solidFill>
                  <a:srgbClr val="FF0000"/>
                </a:solidFill>
              </a:rPr>
              <a:t>, value&gt;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VALIDATE_REQ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APPLY_REQ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994B541-6F8A-874B-B8B1-6F6E2AD5E3D5}"/>
              </a:ext>
            </a:extLst>
          </p:cNvPr>
          <p:cNvSpPr txBox="1"/>
          <p:nvPr/>
        </p:nvSpPr>
        <p:spPr>
          <a:xfrm>
            <a:off x="3042245" y="2593892"/>
            <a:ext cx="1804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>
                <a:solidFill>
                  <a:srgbClr val="FF0000"/>
                </a:solidFill>
              </a:rPr>
              <a:t>cmgd</a:t>
            </a:r>
            <a:r>
              <a:rPr lang="en-US" sz="1400" b="1" dirty="0">
                <a:solidFill>
                  <a:srgbClr val="FF0000"/>
                </a:solidFill>
              </a:rPr>
              <a:t> commit-apply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99C7AAA0-BA40-5E4A-AE62-150E65F53765}"/>
              </a:ext>
            </a:extLst>
          </p:cNvPr>
          <p:cNvSpPr txBox="1"/>
          <p:nvPr/>
        </p:nvSpPr>
        <p:spPr>
          <a:xfrm>
            <a:off x="141285" y="4727324"/>
            <a:ext cx="1124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COMMIT-CONFIG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A05D18D7-92D9-FD4D-9BD1-6C9032AC352F}"/>
              </a:ext>
            </a:extLst>
          </p:cNvPr>
          <p:cNvSpPr/>
          <p:nvPr/>
        </p:nvSpPr>
        <p:spPr>
          <a:xfrm>
            <a:off x="10183859" y="2243209"/>
            <a:ext cx="1222885" cy="8048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bgp_nb</a:t>
            </a:r>
            <a:r>
              <a:rPr lang="en-US" dirty="0">
                <a:solidFill>
                  <a:schemeClr val="tx1"/>
                </a:solidFill>
              </a:rPr>
              <a:t>_</a:t>
            </a:r>
          </a:p>
          <a:p>
            <a:pPr algn="ctr"/>
            <a:r>
              <a:rPr lang="en-US" dirty="0" err="1">
                <a:solidFill>
                  <a:schemeClr val="tx1"/>
                </a:solidFill>
              </a:rPr>
              <a:t>config.c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38C995F-2CB4-D44B-9230-BAC9975B15A6}"/>
              </a:ext>
            </a:extLst>
          </p:cNvPr>
          <p:cNvSpPr txBox="1"/>
          <p:nvPr/>
        </p:nvSpPr>
        <p:spPr>
          <a:xfrm>
            <a:off x="10617511" y="1802636"/>
            <a:ext cx="308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X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BECE68A-5DFC-B24B-8756-D8018058C004}"/>
              </a:ext>
            </a:extLst>
          </p:cNvPr>
          <p:cNvCxnSpPr>
            <a:cxnSpLocks/>
          </p:cNvCxnSpPr>
          <p:nvPr/>
        </p:nvCxnSpPr>
        <p:spPr>
          <a:xfrm flipH="1">
            <a:off x="10780769" y="1793624"/>
            <a:ext cx="784" cy="488395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4BA0697F-44E4-4B49-BF50-35FF72605DD8}"/>
              </a:ext>
            </a:extLst>
          </p:cNvPr>
          <p:cNvSpPr/>
          <p:nvPr/>
        </p:nvSpPr>
        <p:spPr>
          <a:xfrm>
            <a:off x="8433601" y="2104504"/>
            <a:ext cx="1248032" cy="9569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Client Lib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95A74D37-1B5C-4449-8E93-B27E8E230FA9}"/>
              </a:ext>
            </a:extLst>
          </p:cNvPr>
          <p:cNvCxnSpPr>
            <a:cxnSpLocks/>
            <a:stCxn id="10" idx="3"/>
            <a:endCxn id="58" idx="1"/>
          </p:cNvCxnSpPr>
          <p:nvPr/>
        </p:nvCxnSpPr>
        <p:spPr>
          <a:xfrm flipV="1">
            <a:off x="5819046" y="2582976"/>
            <a:ext cx="2614555" cy="2962739"/>
          </a:xfrm>
          <a:prstGeom prst="bentConnector3">
            <a:avLst>
              <a:gd name="adj1" fmla="val 17084"/>
            </a:avLst>
          </a:prstGeom>
          <a:ln w="38100">
            <a:solidFill>
              <a:srgbClr val="913DD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B1604F7-5E74-FC4B-8A92-862E7196A98A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9681633" y="2582976"/>
            <a:ext cx="444059" cy="53427"/>
          </a:xfrm>
          <a:prstGeom prst="straightConnector1">
            <a:avLst/>
          </a:prstGeom>
          <a:ln w="38100">
            <a:solidFill>
              <a:srgbClr val="913DD5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12D350CD-0939-174E-BD51-0710B2345CE1}"/>
              </a:ext>
            </a:extLst>
          </p:cNvPr>
          <p:cNvSpPr txBox="1"/>
          <p:nvPr/>
        </p:nvSpPr>
        <p:spPr>
          <a:xfrm>
            <a:off x="6924309" y="2116838"/>
            <a:ext cx="12931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CREATE_DATA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&lt;</a:t>
            </a:r>
            <a:r>
              <a:rPr lang="en-US" sz="1400" b="1" dirty="0" err="1">
                <a:solidFill>
                  <a:srgbClr val="FF0000"/>
                </a:solidFill>
              </a:rPr>
              <a:t>xpath</a:t>
            </a:r>
            <a:r>
              <a:rPr lang="en-US" sz="1400" b="1" dirty="0">
                <a:solidFill>
                  <a:srgbClr val="FF0000"/>
                </a:solidFill>
              </a:rPr>
              <a:t>, value&gt;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VALIDATE_REQ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APPLY_REQ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331C2832-7381-8E4C-8A38-1E5F3A07FE8B}"/>
              </a:ext>
            </a:extLst>
          </p:cNvPr>
          <p:cNvSpPr txBox="1"/>
          <p:nvPr/>
        </p:nvSpPr>
        <p:spPr>
          <a:xfrm>
            <a:off x="1348930" y="2576949"/>
            <a:ext cx="2071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router </a:t>
            </a:r>
            <a:r>
              <a:rPr lang="en-US" sz="1400" b="1" dirty="0" err="1"/>
              <a:t>bgp</a:t>
            </a:r>
            <a:r>
              <a:rPr lang="en-US" sz="1400" b="1" dirty="0"/>
              <a:t> 100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580ABEC-3143-CC42-986A-0B8CBE92E4AB}"/>
              </a:ext>
            </a:extLst>
          </p:cNvPr>
          <p:cNvSpPr txBox="1"/>
          <p:nvPr/>
        </p:nvSpPr>
        <p:spPr>
          <a:xfrm>
            <a:off x="6977899" y="1550584"/>
            <a:ext cx="3167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3712645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500"/>
                            </p:stCondLst>
                            <p:childTnLst>
                              <p:par>
                                <p:cTn id="7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00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500"/>
                            </p:stCondLst>
                            <p:childTnLst>
                              <p:par>
                                <p:cTn id="8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10" grpId="0"/>
      <p:bldP spid="112" grpId="0"/>
      <p:bldP spid="113" grpId="0"/>
      <p:bldP spid="114" grpId="0"/>
      <p:bldP spid="120" grpId="0"/>
      <p:bldP spid="121" grpId="0"/>
      <p:bldP spid="122" grpId="0"/>
      <p:bldP spid="123" grpId="0"/>
      <p:bldP spid="124" grpId="0"/>
      <p:bldP spid="55" grpId="0"/>
      <p:bldP spid="64" grpId="0"/>
      <p:bldP spid="65" grpId="0"/>
      <p:bldP spid="6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10965542" cy="4572000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Command handlers lib-</a:t>
            </a:r>
            <a:r>
              <a:rPr lang="en-IN" b="1" dirty="0" err="1">
                <a:solidFill>
                  <a:schemeClr val="tx1"/>
                </a:solidFill>
              </a:rPr>
              <a:t>ified</a:t>
            </a:r>
            <a:r>
              <a:rPr lang="en-IN" b="1" dirty="0">
                <a:solidFill>
                  <a:schemeClr val="tx1"/>
                </a:solidFill>
              </a:rPr>
              <a:t> and loaded on CMGD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Cannot access any internal state of the Back-end application daemon.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Passes set of </a:t>
            </a:r>
            <a:r>
              <a:rPr lang="en-IN" b="1" dirty="0" err="1">
                <a:solidFill>
                  <a:schemeClr val="tx1"/>
                </a:solidFill>
              </a:rPr>
              <a:t>Xpaths</a:t>
            </a:r>
            <a:r>
              <a:rPr lang="en-IN" b="1" dirty="0">
                <a:solidFill>
                  <a:schemeClr val="tx1"/>
                </a:solidFill>
              </a:rPr>
              <a:t>, values and operations to CMGD Front-end connection.</a:t>
            </a:r>
          </a:p>
          <a:p>
            <a:r>
              <a:rPr lang="en-IN" b="1" dirty="0">
                <a:solidFill>
                  <a:schemeClr val="tx1"/>
                </a:solidFill>
              </a:rPr>
              <a:t>Pros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Single connection from VTYSH to CMGD (and not multiple backend daemons).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Conversion from string commands to </a:t>
            </a:r>
            <a:r>
              <a:rPr lang="en-IN" b="1" dirty="0" err="1">
                <a:solidFill>
                  <a:schemeClr val="tx1"/>
                </a:solidFill>
              </a:rPr>
              <a:t>Xpaths</a:t>
            </a:r>
            <a:r>
              <a:rPr lang="en-IN" b="1" dirty="0">
                <a:solidFill>
                  <a:schemeClr val="tx1"/>
                </a:solidFill>
              </a:rPr>
              <a:t>/Value/Operation is no more a computational burden on the back-end application daemon.</a:t>
            </a:r>
          </a:p>
          <a:p>
            <a:r>
              <a:rPr lang="en-IN" b="1" dirty="0">
                <a:solidFill>
                  <a:schemeClr val="tx1"/>
                </a:solidFill>
              </a:rPr>
              <a:t>Cons</a:t>
            </a:r>
          </a:p>
          <a:p>
            <a:pPr lvl="1"/>
            <a:r>
              <a:rPr lang="en-IN" b="1" dirty="0">
                <a:solidFill>
                  <a:schemeClr val="tx1"/>
                </a:solidFill>
              </a:rPr>
              <a:t>Auto-completion cannot be done as is today.</a:t>
            </a:r>
          </a:p>
          <a:p>
            <a:pPr lvl="2"/>
            <a:r>
              <a:rPr lang="en-IN" b="1" dirty="0">
                <a:solidFill>
                  <a:schemeClr val="tx1"/>
                </a:solidFill>
              </a:rPr>
              <a:t>Needs to fetch data from Back-end and then present auto-completion options.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1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Diverted to and Processed on CMGD</a:t>
            </a:r>
          </a:p>
        </p:txBody>
      </p:sp>
    </p:spTree>
    <p:extLst>
      <p:ext uri="{BB962C8B-B14F-4D97-AF65-F5344CB8AC3E}">
        <p14:creationId xmlns:p14="http://schemas.microsoft.com/office/powerpoint/2010/main" val="2155788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3C5927AA-9E74-BB4C-8309-0AE0379C632B}" vid="{99C82E91-AAA9-A540-88F1-2118B62FB5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153070</TotalTime>
  <Words>857</Words>
  <Application>Microsoft Macintosh PowerPoint</Application>
  <PresentationFormat>Widescreen</PresentationFormat>
  <Paragraphs>188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Metropolis</vt:lpstr>
      <vt:lpstr>Wingdings</vt:lpstr>
      <vt:lpstr>Office Theme</vt:lpstr>
      <vt:lpstr>NorthBound Infrastructure Centralised Management Daemon (CMGD)  Design Discussions</vt:lpstr>
      <vt:lpstr>Agenda – 2021/09/13</vt:lpstr>
      <vt:lpstr>Progress on Scale so far</vt:lpstr>
      <vt:lpstr>Applying configurations on Backend</vt:lpstr>
      <vt:lpstr>Applying Config on Backend</vt:lpstr>
      <vt:lpstr>Handling VTYSH commands </vt:lpstr>
      <vt:lpstr>Current Method</vt:lpstr>
      <vt:lpstr>Option 1</vt:lpstr>
      <vt:lpstr>Option 1</vt:lpstr>
      <vt:lpstr>Option 2</vt:lpstr>
      <vt:lpstr>Option 2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NorthBound Infrastructure Proposal on Centralised Management Daemon (CMGD)</dc:title>
  <dc:creator>Pushpasis Sarkar</dc:creator>
  <cp:lastModifiedBy>Pushpasis Sarkar</cp:lastModifiedBy>
  <cp:revision>4</cp:revision>
  <cp:lastPrinted>2021-02-25T08:11:51Z</cp:lastPrinted>
  <dcterms:created xsi:type="dcterms:W3CDTF">2021-02-25T07:33:57Z</dcterms:created>
  <dcterms:modified xsi:type="dcterms:W3CDTF">2021-09-13T16:11:14Z</dcterms:modified>
</cp:coreProperties>
</file>

<file path=docProps/thumbnail.jpeg>
</file>